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5"/>
  </p:notesMasterIdLst>
  <p:sldIdLst>
    <p:sldId id="256" r:id="rId2"/>
    <p:sldId id="257" r:id="rId3"/>
    <p:sldId id="258" r:id="rId4"/>
    <p:sldId id="317" r:id="rId5"/>
    <p:sldId id="259" r:id="rId6"/>
    <p:sldId id="260" r:id="rId7"/>
    <p:sldId id="322" r:id="rId8"/>
    <p:sldId id="261" r:id="rId9"/>
    <p:sldId id="262" r:id="rId10"/>
    <p:sldId id="319" r:id="rId11"/>
    <p:sldId id="263" r:id="rId12"/>
    <p:sldId id="264" r:id="rId13"/>
    <p:sldId id="265" r:id="rId14"/>
    <p:sldId id="266" r:id="rId15"/>
    <p:sldId id="267" r:id="rId16"/>
    <p:sldId id="274" r:id="rId17"/>
    <p:sldId id="275" r:id="rId18"/>
    <p:sldId id="276" r:id="rId19"/>
    <p:sldId id="278" r:id="rId20"/>
    <p:sldId id="283" r:id="rId21"/>
    <p:sldId id="323" r:id="rId22"/>
    <p:sldId id="285" r:id="rId23"/>
    <p:sldId id="321" r:id="rId24"/>
    <p:sldId id="286" r:id="rId25"/>
    <p:sldId id="288" r:id="rId26"/>
    <p:sldId id="289" r:id="rId27"/>
    <p:sldId id="290" r:id="rId28"/>
    <p:sldId id="298" r:id="rId29"/>
    <p:sldId id="299" r:id="rId30"/>
    <p:sldId id="300" r:id="rId31"/>
    <p:sldId id="301" r:id="rId32"/>
    <p:sldId id="304" r:id="rId33"/>
    <p:sldId id="305" r:id="rId34"/>
    <p:sldId id="306" r:id="rId35"/>
    <p:sldId id="307" r:id="rId36"/>
    <p:sldId id="308" r:id="rId37"/>
    <p:sldId id="310" r:id="rId38"/>
    <p:sldId id="311" r:id="rId39"/>
    <p:sldId id="312" r:id="rId40"/>
    <p:sldId id="313" r:id="rId41"/>
    <p:sldId id="314" r:id="rId42"/>
    <p:sldId id="318" r:id="rId43"/>
    <p:sldId id="320"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nnaro Russo" initials="GR" lastIdx="1" clrIdx="0">
    <p:extLst>
      <p:ext uri="{19B8F6BF-5375-455C-9EA6-DF929625EA0E}">
        <p15:presenceInfo xmlns:p15="http://schemas.microsoft.com/office/powerpoint/2012/main" userId="Gennaro Russ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3" autoAdjust="0"/>
    <p:restoredTop sz="94660"/>
  </p:normalViewPr>
  <p:slideViewPr>
    <p:cSldViewPr snapToGrid="0">
      <p:cViewPr varScale="1">
        <p:scale>
          <a:sx n="72" d="100"/>
          <a:sy n="72" d="100"/>
        </p:scale>
        <p:origin x="61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6AFE0-A07F-4237-BEF6-BBCC3DAE3A2A}" type="datetimeFigureOut">
              <a:rPr lang="it-IT"/>
              <a:t>19/12/2016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3A9B2-4473-49F6-862B-AFE1D30D1C89}" type="slidenum">
              <a:rPr lang="it-IT"/>
              <a:t>‹N›</a:t>
            </a:fld>
            <a:endParaRPr lang="it-IT"/>
          </a:p>
        </p:txBody>
      </p:sp>
    </p:spTree>
    <p:extLst>
      <p:ext uri="{BB962C8B-B14F-4D97-AF65-F5344CB8AC3E}">
        <p14:creationId xmlns:p14="http://schemas.microsoft.com/office/powerpoint/2010/main" val="414982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563A9B2-4473-49F6-862B-AFE1D30D1C89}" type="slidenum">
              <a:rPr lang="it-IT"/>
              <a:t>3</a:t>
            </a:fld>
            <a:endParaRPr lang="it-IT"/>
          </a:p>
        </p:txBody>
      </p:sp>
    </p:spTree>
    <p:extLst>
      <p:ext uri="{BB962C8B-B14F-4D97-AF65-F5344CB8AC3E}">
        <p14:creationId xmlns:p14="http://schemas.microsoft.com/office/powerpoint/2010/main" val="75061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563A9B2-4473-49F6-862B-AFE1D30D1C89}" type="slidenum">
              <a:rPr lang="it-IT"/>
              <a:t>9</a:t>
            </a:fld>
            <a:endParaRPr lang="it-IT"/>
          </a:p>
        </p:txBody>
      </p:sp>
    </p:spTree>
    <p:extLst>
      <p:ext uri="{BB962C8B-B14F-4D97-AF65-F5344CB8AC3E}">
        <p14:creationId xmlns:p14="http://schemas.microsoft.com/office/powerpoint/2010/main" val="472569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563A9B2-4473-49F6-862B-AFE1D30D1C89}" type="slidenum">
              <a:rPr lang="it-IT"/>
              <a:t>‹N›</a:t>
            </a:fld>
            <a:endParaRPr lang="it-IT"/>
          </a:p>
        </p:txBody>
      </p:sp>
    </p:spTree>
    <p:extLst>
      <p:ext uri="{BB962C8B-B14F-4D97-AF65-F5344CB8AC3E}">
        <p14:creationId xmlns:p14="http://schemas.microsoft.com/office/powerpoint/2010/main" val="156194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563A9B2-4473-49F6-862B-AFE1D30D1C89}" type="slidenum">
              <a:rPr lang="it-IT"/>
              <a:t>‹N›</a:t>
            </a:fld>
            <a:endParaRPr lang="it-IT"/>
          </a:p>
        </p:txBody>
      </p:sp>
    </p:spTree>
    <p:extLst>
      <p:ext uri="{BB962C8B-B14F-4D97-AF65-F5344CB8AC3E}">
        <p14:creationId xmlns:p14="http://schemas.microsoft.com/office/powerpoint/2010/main" val="261363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563A9B2-4473-49F6-862B-AFE1D30D1C89}" type="slidenum">
              <a:rPr lang="it-IT"/>
              <a:t>‹N›</a:t>
            </a:fld>
            <a:endParaRPr lang="it-IT"/>
          </a:p>
        </p:txBody>
      </p:sp>
    </p:spTree>
    <p:extLst>
      <p:ext uri="{BB962C8B-B14F-4D97-AF65-F5344CB8AC3E}">
        <p14:creationId xmlns:p14="http://schemas.microsoft.com/office/powerpoint/2010/main" val="400488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5" name="Segnaposto piè di pagina 4"/>
          <p:cNvSpPr>
            <a:spLocks noGrp="1"/>
          </p:cNvSpPr>
          <p:nvPr>
            <p:ph type="ftr" sz="quarter" idx="11"/>
          </p:nvPr>
        </p:nvSpPr>
        <p:spPr/>
        <p:txBody>
          <a:bodyPr/>
          <a:lstStyle/>
          <a:p>
            <a:endParaRPr lang="en-US" dirty="0"/>
          </a:p>
        </p:txBody>
      </p:sp>
      <p:sp>
        <p:nvSpPr>
          <p:cNvPr id="6" name="Segnaposto numero diapositiva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3343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5" name="Segnaposto piè di pagina 4"/>
          <p:cNvSpPr>
            <a:spLocks noGrp="1"/>
          </p:cNvSpPr>
          <p:nvPr>
            <p:ph type="ftr" sz="quarter" idx="11"/>
          </p:nvPr>
        </p:nvSpPr>
        <p:spPr/>
        <p:txBody>
          <a:bodyPr/>
          <a:lstStyle/>
          <a:p>
            <a:endParaRPr lang="en-US" dirty="0"/>
          </a:p>
        </p:txBody>
      </p:sp>
      <p:sp>
        <p:nvSpPr>
          <p:cNvPr id="6" name="Segnaposto numero diapositiva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8487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48A87A34-81AB-432B-8DAE-1953F412C126}" type="datetimeFigureOut">
              <a:rPr lang="en-US" smtClean="0"/>
              <a:pPr/>
              <a:t>12/19/2016</a:t>
            </a:fld>
            <a:endParaRPr lang="en-US" dirty="0"/>
          </a:p>
        </p:txBody>
      </p:sp>
      <p:sp>
        <p:nvSpPr>
          <p:cNvPr id="5" name="Segnaposto piè di pagina 4"/>
          <p:cNvSpPr>
            <a:spLocks noGrp="1"/>
          </p:cNvSpPr>
          <p:nvPr>
            <p:ph type="ftr" sz="quarter" idx="11"/>
          </p:nvPr>
        </p:nvSpPr>
        <p:spPr/>
        <p:txBody>
          <a:bodyPr/>
          <a:lstStyle/>
          <a:p>
            <a:endParaRPr lang="en-US" dirty="0"/>
          </a:p>
        </p:txBody>
      </p:sp>
      <p:sp>
        <p:nvSpPr>
          <p:cNvPr id="6" name="Segnaposto numero diapositiva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279252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5" name="Segnaposto piè di pagina 4"/>
          <p:cNvSpPr>
            <a:spLocks noGrp="1"/>
          </p:cNvSpPr>
          <p:nvPr>
            <p:ph type="ftr" sz="quarter" idx="11"/>
          </p:nvPr>
        </p:nvSpPr>
        <p:spPr/>
        <p:txBody>
          <a:bodyPr/>
          <a:lstStyle/>
          <a:p>
            <a:endParaRPr lang="en-US" dirty="0"/>
          </a:p>
        </p:txBody>
      </p:sp>
      <p:sp>
        <p:nvSpPr>
          <p:cNvPr id="6" name="Segnaposto numero diapositiva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7709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5" name="Segnaposto piè di pagina 4"/>
          <p:cNvSpPr>
            <a:spLocks noGrp="1"/>
          </p:cNvSpPr>
          <p:nvPr>
            <p:ph type="ftr" sz="quarter" idx="11"/>
          </p:nvPr>
        </p:nvSpPr>
        <p:spPr/>
        <p:txBody>
          <a:bodyPr/>
          <a:lstStyle/>
          <a:p>
            <a:endParaRPr lang="en-US" dirty="0"/>
          </a:p>
        </p:txBody>
      </p:sp>
      <p:sp>
        <p:nvSpPr>
          <p:cNvPr id="6" name="Segnaposto numero diapositiva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1500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6" name="Segnaposto piè di pagina 5"/>
          <p:cNvSpPr>
            <a:spLocks noGrp="1"/>
          </p:cNvSpPr>
          <p:nvPr>
            <p:ph type="ftr" sz="quarter" idx="11"/>
          </p:nvPr>
        </p:nvSpPr>
        <p:spPr/>
        <p:txBody>
          <a:bodyPr/>
          <a:lstStyle/>
          <a:p>
            <a:endParaRPr lang="en-US" dirty="0"/>
          </a:p>
        </p:txBody>
      </p:sp>
      <p:sp>
        <p:nvSpPr>
          <p:cNvPr id="7" name="Segnaposto numero diapositiva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723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8" name="Segnaposto piè di pagina 7"/>
          <p:cNvSpPr>
            <a:spLocks noGrp="1"/>
          </p:cNvSpPr>
          <p:nvPr>
            <p:ph type="ftr" sz="quarter" idx="11"/>
          </p:nvPr>
        </p:nvSpPr>
        <p:spPr/>
        <p:txBody>
          <a:bodyPr/>
          <a:lstStyle/>
          <a:p>
            <a:endParaRPr lang="en-US" dirty="0"/>
          </a:p>
        </p:txBody>
      </p:sp>
      <p:sp>
        <p:nvSpPr>
          <p:cNvPr id="9" name="Segnaposto numero diapositiva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2189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1345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3" name="Segnaposto piè di pagina 2"/>
          <p:cNvSpPr>
            <a:spLocks noGrp="1"/>
          </p:cNvSpPr>
          <p:nvPr>
            <p:ph type="ftr" sz="quarter" idx="11"/>
          </p:nvPr>
        </p:nvSpPr>
        <p:spPr/>
        <p:txBody>
          <a:bodyPr/>
          <a:lstStyle/>
          <a:p>
            <a:endParaRPr lang="en-US" dirty="0"/>
          </a:p>
        </p:txBody>
      </p:sp>
      <p:sp>
        <p:nvSpPr>
          <p:cNvPr id="4" name="Segnaposto numero diapositiva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4431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6" name="Segnaposto piè di pagina 5"/>
          <p:cNvSpPr>
            <a:spLocks noGrp="1"/>
          </p:cNvSpPr>
          <p:nvPr>
            <p:ph type="ftr" sz="quarter" idx="11"/>
          </p:nvPr>
        </p:nvSpPr>
        <p:spPr/>
        <p:txBody>
          <a:bodyPr/>
          <a:lstStyle/>
          <a:p>
            <a:endParaRPr lang="en-US" dirty="0"/>
          </a:p>
        </p:txBody>
      </p:sp>
      <p:sp>
        <p:nvSpPr>
          <p:cNvPr id="7" name="Segnaposto numero diapositiva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8038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48A87A34-81AB-432B-8DAE-1953F412C126}" type="datetimeFigureOut">
              <a:rPr lang="en-US" smtClean="0"/>
              <a:t>12/19/2016</a:t>
            </a:fld>
            <a:endParaRPr lang="en-US" dirty="0"/>
          </a:p>
        </p:txBody>
      </p:sp>
      <p:sp>
        <p:nvSpPr>
          <p:cNvPr id="6" name="Segnaposto piè di pagina 5"/>
          <p:cNvSpPr>
            <a:spLocks noGrp="1"/>
          </p:cNvSpPr>
          <p:nvPr>
            <p:ph type="ftr" sz="quarter" idx="11"/>
          </p:nvPr>
        </p:nvSpPr>
        <p:spPr/>
        <p:txBody>
          <a:bodyPr/>
          <a:lstStyle/>
          <a:p>
            <a:endParaRPr lang="en-US" dirty="0"/>
          </a:p>
        </p:txBody>
      </p:sp>
      <p:sp>
        <p:nvSpPr>
          <p:cNvPr id="7" name="Segnaposto numero diapositiva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2897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12/19/2016</a:t>
            </a:fld>
            <a:endParaRPr lang="en-US" dirty="0"/>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7966382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628995" y="1238008"/>
            <a:ext cx="8689976" cy="2411895"/>
          </a:xfrm>
        </p:spPr>
        <p:txBody>
          <a:bodyPr>
            <a:normAutofit/>
          </a:bodyPr>
          <a:lstStyle/>
          <a:p>
            <a:br>
              <a:rPr lang="it-IT" sz="4000" dirty="0"/>
            </a:br>
            <a:endParaRPr lang="it-IT" sz="4000" dirty="0"/>
          </a:p>
        </p:txBody>
      </p:sp>
      <p:pic>
        <p:nvPicPr>
          <p:cNvPr id="4" name="Immagine 3"/>
          <p:cNvPicPr>
            <a:picLocks noChangeAspect="1"/>
          </p:cNvPicPr>
          <p:nvPr/>
        </p:nvPicPr>
        <p:blipFill>
          <a:blip r:embed="rId2"/>
          <a:stretch>
            <a:fillRect/>
          </a:stretch>
        </p:blipFill>
        <p:spPr>
          <a:xfrm>
            <a:off x="2710470" y="1436465"/>
            <a:ext cx="6400000" cy="1734699"/>
          </a:xfrm>
          <a:prstGeom prst="roundRect">
            <a:avLst>
              <a:gd name="adj" fmla="val 4931"/>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ttangolo 4"/>
          <p:cNvSpPr/>
          <p:nvPr/>
        </p:nvSpPr>
        <p:spPr>
          <a:xfrm>
            <a:off x="2560321" y="3580654"/>
            <a:ext cx="2526030" cy="707886"/>
          </a:xfrm>
          <a:prstGeom prst="rect">
            <a:avLst/>
          </a:prstGeom>
        </p:spPr>
        <p:txBody>
          <a:bodyPr wrap="square">
            <a:spAutoFit/>
          </a:bodyPr>
          <a:lstStyle/>
          <a:p>
            <a:pPr algn="ctr"/>
            <a:r>
              <a:rPr lang="it-IT" sz="4000" dirty="0">
                <a:solidFill>
                  <a:schemeClr val="bg1"/>
                </a:solidFill>
              </a:rPr>
              <a:t>Interazione </a:t>
            </a:r>
            <a:endParaRPr lang="it-IT" sz="4000" dirty="0"/>
          </a:p>
        </p:txBody>
      </p:sp>
      <p:sp>
        <p:nvSpPr>
          <p:cNvPr id="6" name="Rettangolo 5"/>
          <p:cNvSpPr/>
          <p:nvPr/>
        </p:nvSpPr>
        <p:spPr>
          <a:xfrm>
            <a:off x="5191458" y="3580655"/>
            <a:ext cx="1714250" cy="769441"/>
          </a:xfrm>
          <a:prstGeom prst="rect">
            <a:avLst/>
          </a:prstGeom>
        </p:spPr>
        <p:txBody>
          <a:bodyPr wrap="square">
            <a:spAutoFit/>
          </a:bodyPr>
          <a:lstStyle/>
          <a:p>
            <a:pPr algn="ctr"/>
            <a:r>
              <a:rPr lang="it-IT" sz="4400" dirty="0">
                <a:solidFill>
                  <a:schemeClr val="bg1"/>
                </a:solidFill>
              </a:rPr>
              <a:t>Uomo </a:t>
            </a:r>
            <a:endParaRPr lang="it-IT" sz="4400" dirty="0"/>
          </a:p>
        </p:txBody>
      </p:sp>
      <p:sp>
        <p:nvSpPr>
          <p:cNvPr id="9" name="Rettangolo 8"/>
          <p:cNvSpPr/>
          <p:nvPr/>
        </p:nvSpPr>
        <p:spPr>
          <a:xfrm>
            <a:off x="7010812" y="3646057"/>
            <a:ext cx="1984598" cy="642484"/>
          </a:xfrm>
          <a:prstGeom prst="rect">
            <a:avLst/>
          </a:prstGeom>
        </p:spPr>
        <p:txBody>
          <a:bodyPr wrap="square">
            <a:spAutoFit/>
          </a:bodyPr>
          <a:lstStyle/>
          <a:p>
            <a:pPr algn="ctr"/>
            <a:r>
              <a:rPr lang="it-IT" sz="3600" dirty="0">
                <a:solidFill>
                  <a:schemeClr val="bg1"/>
                </a:solidFill>
              </a:rPr>
              <a:t>Macchina</a:t>
            </a:r>
            <a:endParaRPr lang="it-IT" sz="3600" dirty="0"/>
          </a:p>
        </p:txBody>
      </p:sp>
      <p:sp>
        <p:nvSpPr>
          <p:cNvPr id="3" name="CasellaDiTesto 2"/>
          <p:cNvSpPr txBox="1"/>
          <p:nvPr/>
        </p:nvSpPr>
        <p:spPr>
          <a:xfrm>
            <a:off x="4996111" y="4288540"/>
            <a:ext cx="1714252" cy="584775"/>
          </a:xfrm>
          <a:prstGeom prst="rect">
            <a:avLst/>
          </a:prstGeom>
          <a:noFill/>
        </p:spPr>
        <p:txBody>
          <a:bodyPr wrap="square" rtlCol="0">
            <a:spAutoFit/>
          </a:bodyPr>
          <a:lstStyle/>
          <a:p>
            <a:pPr algn="ctr"/>
            <a:r>
              <a:rPr lang="it-IT" sz="3200" dirty="0">
                <a:solidFill>
                  <a:schemeClr val="bg1"/>
                </a:solidFill>
              </a:rPr>
              <a:t>(IUM)</a:t>
            </a:r>
          </a:p>
        </p:txBody>
      </p:sp>
    </p:spTree>
    <p:extLst>
      <p:ext uri="{BB962C8B-B14F-4D97-AF65-F5344CB8AC3E}">
        <p14:creationId xmlns:p14="http://schemas.microsoft.com/office/powerpoint/2010/main" val="19958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362">
                                          <p:stCondLst>
                                            <p:cond delay="0"/>
                                          </p:stCondLst>
                                        </p:cTn>
                                        <p:tgtEl>
                                          <p:spTgt spid="5">
                                            <p:txEl>
                                              <p:pRg st="0" end="0"/>
                                            </p:txEl>
                                          </p:spTgt>
                                        </p:tgtEl>
                                      </p:cBhvr>
                                    </p:animEffect>
                                    <p:anim calcmode="lin" valueType="num">
                                      <p:cBhvr>
                                        <p:cTn id="8" dur="1139"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16">
                                          <p:stCondLst>
                                            <p:cond delay="406"/>
                                          </p:stCondLst>
                                        </p:cTn>
                                        <p:tgtEl>
                                          <p:spTgt spid="5">
                                            <p:txEl>
                                              <p:pRg st="0" end="0"/>
                                            </p:txEl>
                                          </p:spTgt>
                                        </p:tgtEl>
                                      </p:cBhvr>
                                      <p:to x="100000" y="60000"/>
                                    </p:animScale>
                                    <p:animScale>
                                      <p:cBhvr>
                                        <p:cTn id="14" dur="104" decel="50000">
                                          <p:stCondLst>
                                            <p:cond delay="423"/>
                                          </p:stCondLst>
                                        </p:cTn>
                                        <p:tgtEl>
                                          <p:spTgt spid="5">
                                            <p:txEl>
                                              <p:pRg st="0" end="0"/>
                                            </p:txEl>
                                          </p:spTgt>
                                        </p:tgtEl>
                                      </p:cBhvr>
                                      <p:to x="100000" y="100000"/>
                                    </p:animScale>
                                    <p:animScale>
                                      <p:cBhvr>
                                        <p:cTn id="15" dur="16">
                                          <p:stCondLst>
                                            <p:cond delay="820"/>
                                          </p:stCondLst>
                                        </p:cTn>
                                        <p:tgtEl>
                                          <p:spTgt spid="5">
                                            <p:txEl>
                                              <p:pRg st="0" end="0"/>
                                            </p:txEl>
                                          </p:spTgt>
                                        </p:tgtEl>
                                      </p:cBhvr>
                                      <p:to x="100000" y="80000"/>
                                    </p:animScale>
                                    <p:animScale>
                                      <p:cBhvr>
                                        <p:cTn id="16" dur="104" decel="50000">
                                          <p:stCondLst>
                                            <p:cond delay="836"/>
                                          </p:stCondLst>
                                        </p:cTn>
                                        <p:tgtEl>
                                          <p:spTgt spid="5">
                                            <p:txEl>
                                              <p:pRg st="0" end="0"/>
                                            </p:txEl>
                                          </p:spTgt>
                                        </p:tgtEl>
                                      </p:cBhvr>
                                      <p:to x="100000" y="100000"/>
                                    </p:animScale>
                                    <p:animScale>
                                      <p:cBhvr>
                                        <p:cTn id="17" dur="16">
                                          <p:stCondLst>
                                            <p:cond delay="1026"/>
                                          </p:stCondLst>
                                        </p:cTn>
                                        <p:tgtEl>
                                          <p:spTgt spid="5">
                                            <p:txEl>
                                              <p:pRg st="0" end="0"/>
                                            </p:txEl>
                                          </p:spTgt>
                                        </p:tgtEl>
                                      </p:cBhvr>
                                      <p:to x="100000" y="90000"/>
                                    </p:animScale>
                                    <p:animScale>
                                      <p:cBhvr>
                                        <p:cTn id="18" dur="104" decel="50000">
                                          <p:stCondLst>
                                            <p:cond delay="1042"/>
                                          </p:stCondLst>
                                        </p:cTn>
                                        <p:tgtEl>
                                          <p:spTgt spid="5">
                                            <p:txEl>
                                              <p:pRg st="0" end="0"/>
                                            </p:txEl>
                                          </p:spTgt>
                                        </p:tgtEl>
                                      </p:cBhvr>
                                      <p:to x="100000" y="100000"/>
                                    </p:animScale>
                                    <p:animScale>
                                      <p:cBhvr>
                                        <p:cTn id="19" dur="16">
                                          <p:stCondLst>
                                            <p:cond delay="1130"/>
                                          </p:stCondLst>
                                        </p:cTn>
                                        <p:tgtEl>
                                          <p:spTgt spid="5">
                                            <p:txEl>
                                              <p:pRg st="0" end="0"/>
                                            </p:txEl>
                                          </p:spTgt>
                                        </p:tgtEl>
                                      </p:cBhvr>
                                      <p:to x="100000" y="95000"/>
                                    </p:animScale>
                                    <p:animScale>
                                      <p:cBhvr>
                                        <p:cTn id="20" dur="104" decel="50000">
                                          <p:stCondLst>
                                            <p:cond delay="1146"/>
                                          </p:stCondLst>
                                        </p:cTn>
                                        <p:tgtEl>
                                          <p:spTgt spid="5">
                                            <p:txEl>
                                              <p:pRg st="0" end="0"/>
                                            </p:txEl>
                                          </p:spTgt>
                                        </p:tgtEl>
                                      </p:cBhvr>
                                      <p:to x="100000" y="100000"/>
                                    </p:animScale>
                                  </p:childTnLst>
                                </p:cTn>
                              </p:par>
                            </p:childTnLst>
                          </p:cTn>
                        </p:par>
                        <p:par>
                          <p:cTn id="21" fill="hold">
                            <p:stCondLst>
                              <p:cond delay="1250"/>
                            </p:stCondLst>
                            <p:childTnLst>
                              <p:par>
                                <p:cTn id="22" presetID="37"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675" decel="100000" fill="hold"/>
                                        <p:tgtEl>
                                          <p:spTgt spid="6"/>
                                        </p:tgtEl>
                                        <p:attrNameLst>
                                          <p:attrName>ppt_y</p:attrName>
                                        </p:attrNameLst>
                                      </p:cBhvr>
                                      <p:tavLst>
                                        <p:tav tm="0">
                                          <p:val>
                                            <p:strVal val="#ppt_y+1"/>
                                          </p:val>
                                        </p:tav>
                                        <p:tav tm="100000">
                                          <p:val>
                                            <p:strVal val="#ppt_y-.03"/>
                                          </p:val>
                                        </p:tav>
                                      </p:tavLst>
                                    </p:anim>
                                    <p:anim calcmode="lin" valueType="num">
                                      <p:cBhvr>
                                        <p:cTn id="27"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360"/>
                                          </p:val>
                                        </p:tav>
                                        <p:tav tm="100000">
                                          <p:val>
                                            <p:fltVal val="0"/>
                                          </p:val>
                                        </p:tav>
                                      </p:tavLst>
                                    </p:anim>
                                    <p:animEffect transition="in" filter="fade">
                                      <p:cBhvr>
                                        <p:cTn id="34" dur="500"/>
                                        <p:tgtEl>
                                          <p:spTgt spid="9"/>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80">
                                          <p:stCondLst>
                                            <p:cond delay="0"/>
                                          </p:stCondLst>
                                        </p:cTn>
                                        <p:tgtEl>
                                          <p:spTgt spid="3"/>
                                        </p:tgtEl>
                                      </p:cBhvr>
                                    </p:animEffect>
                                    <p:anim calcmode="lin" valueType="num">
                                      <p:cBhvr>
                                        <p:cTn id="4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gtEl>
                                      </p:cBhvr>
                                      <p:to x="100000" y="60000"/>
                                    </p:animScale>
                                    <p:animScale>
                                      <p:cBhvr>
                                        <p:cTn id="50" dur="166" decel="50000">
                                          <p:stCondLst>
                                            <p:cond delay="676"/>
                                          </p:stCondLst>
                                        </p:cTn>
                                        <p:tgtEl>
                                          <p:spTgt spid="3"/>
                                        </p:tgtEl>
                                      </p:cBhvr>
                                      <p:to x="100000" y="100000"/>
                                    </p:animScale>
                                    <p:animScale>
                                      <p:cBhvr>
                                        <p:cTn id="51" dur="26">
                                          <p:stCondLst>
                                            <p:cond delay="1312"/>
                                          </p:stCondLst>
                                        </p:cTn>
                                        <p:tgtEl>
                                          <p:spTgt spid="3"/>
                                        </p:tgtEl>
                                      </p:cBhvr>
                                      <p:to x="100000" y="80000"/>
                                    </p:animScale>
                                    <p:animScale>
                                      <p:cBhvr>
                                        <p:cTn id="52" dur="166" decel="50000">
                                          <p:stCondLst>
                                            <p:cond delay="1338"/>
                                          </p:stCondLst>
                                        </p:cTn>
                                        <p:tgtEl>
                                          <p:spTgt spid="3"/>
                                        </p:tgtEl>
                                      </p:cBhvr>
                                      <p:to x="100000" y="100000"/>
                                    </p:animScale>
                                    <p:animScale>
                                      <p:cBhvr>
                                        <p:cTn id="53" dur="26">
                                          <p:stCondLst>
                                            <p:cond delay="1642"/>
                                          </p:stCondLst>
                                        </p:cTn>
                                        <p:tgtEl>
                                          <p:spTgt spid="3"/>
                                        </p:tgtEl>
                                      </p:cBhvr>
                                      <p:to x="100000" y="90000"/>
                                    </p:animScale>
                                    <p:animScale>
                                      <p:cBhvr>
                                        <p:cTn id="54" dur="166" decel="50000">
                                          <p:stCondLst>
                                            <p:cond delay="1668"/>
                                          </p:stCondLst>
                                        </p:cTn>
                                        <p:tgtEl>
                                          <p:spTgt spid="3"/>
                                        </p:tgtEl>
                                      </p:cBhvr>
                                      <p:to x="100000" y="100000"/>
                                    </p:animScale>
                                    <p:animScale>
                                      <p:cBhvr>
                                        <p:cTn id="55" dur="26">
                                          <p:stCondLst>
                                            <p:cond delay="1808"/>
                                          </p:stCondLst>
                                        </p:cTn>
                                        <p:tgtEl>
                                          <p:spTgt spid="3"/>
                                        </p:tgtEl>
                                      </p:cBhvr>
                                      <p:to x="100000" y="95000"/>
                                    </p:animScale>
                                    <p:animScale>
                                      <p:cBhvr>
                                        <p:cTn id="5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P spid="9"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25245" y="500063"/>
            <a:ext cx="10515600" cy="665798"/>
          </a:xfrm>
        </p:spPr>
        <p:txBody>
          <a:bodyPr>
            <a:normAutofit fontScale="90000"/>
          </a:bodyPr>
          <a:lstStyle/>
          <a:p>
            <a:pPr algn="ctr"/>
            <a:r>
              <a:rPr lang="it-IT" dirty="0">
                <a:solidFill>
                  <a:srgbClr val="FFFF00"/>
                </a:solidFill>
              </a:rPr>
              <a:t>			</a:t>
            </a:r>
            <a:br>
              <a:rPr lang="it-IT" dirty="0">
                <a:solidFill>
                  <a:srgbClr val="FFFF00"/>
                </a:solidFill>
              </a:rPr>
            </a:br>
            <a:r>
              <a:rPr lang="it-IT" sz="4000" dirty="0">
                <a:solidFill>
                  <a:srgbClr val="FFFF00"/>
                </a:solidFill>
              </a:rPr>
              <a:t>Sorgenti per Raccolta Dati</a:t>
            </a:r>
            <a:br>
              <a:rPr lang="it-IT" sz="4800" dirty="0">
                <a:solidFill>
                  <a:srgbClr val="FFFF00"/>
                </a:solidFill>
              </a:rPr>
            </a:br>
            <a:endParaRPr lang="it-IT" sz="4800" dirty="0">
              <a:solidFill>
                <a:srgbClr val="FFFF00"/>
              </a:solidFill>
            </a:endParaRPr>
          </a:p>
        </p:txBody>
      </p:sp>
      <p:sp>
        <p:nvSpPr>
          <p:cNvPr id="3" name="Segnaposto contenuto 2"/>
          <p:cNvSpPr>
            <a:spLocks noGrp="1"/>
          </p:cNvSpPr>
          <p:nvPr>
            <p:ph idx="1"/>
          </p:nvPr>
        </p:nvSpPr>
        <p:spPr>
          <a:xfrm>
            <a:off x="838200" y="1531620"/>
            <a:ext cx="10515600" cy="4645343"/>
          </a:xfrm>
        </p:spPr>
        <p:txBody>
          <a:bodyPr vert="horz" lIns="91440" tIns="45720" rIns="91440" bIns="45720" rtlCol="0" anchor="t">
            <a:normAutofit lnSpcReduction="10000"/>
          </a:bodyPr>
          <a:lstStyle/>
          <a:p>
            <a:r>
              <a:rPr lang="IT-IT" dirty="0">
                <a:solidFill>
                  <a:schemeClr val="bg1"/>
                </a:solidFill>
              </a:rPr>
              <a:t>Il metodo utilizzato per trovare le </a:t>
            </a:r>
            <a:r>
              <a:rPr lang="IT-IT" dirty="0" err="1">
                <a:solidFill>
                  <a:schemeClr val="bg1"/>
                </a:solidFill>
              </a:rPr>
              <a:t>personas</a:t>
            </a:r>
            <a:r>
              <a:rPr lang="IT-IT" dirty="0">
                <a:solidFill>
                  <a:schemeClr val="bg1"/>
                </a:solidFill>
              </a:rPr>
              <a:t> è basato su indagini a livello nazionale delle aziende e dei macro-settori di utilizzo del software . </a:t>
            </a:r>
          </a:p>
          <a:p>
            <a:r>
              <a:rPr lang="IT-IT" dirty="0">
                <a:solidFill>
                  <a:schemeClr val="bg1"/>
                </a:solidFill>
              </a:rPr>
              <a:t>Il metodo utilizzato per la raccolta dei dati e l'individuazione delle </a:t>
            </a:r>
            <a:r>
              <a:rPr lang="IT-IT" dirty="0" err="1">
                <a:solidFill>
                  <a:schemeClr val="bg1"/>
                </a:solidFill>
              </a:rPr>
              <a:t>personas</a:t>
            </a:r>
            <a:r>
              <a:rPr lang="IT-IT" dirty="0">
                <a:solidFill>
                  <a:schemeClr val="bg1"/>
                </a:solidFill>
              </a:rPr>
              <a:t> è il metodo dell'intervista.</a:t>
            </a:r>
          </a:p>
          <a:p>
            <a:r>
              <a:rPr lang="IT-IT" dirty="0">
                <a:solidFill>
                  <a:schemeClr val="bg1"/>
                </a:solidFill>
              </a:rPr>
              <a:t> Attraverso le interviste effettuate ai singoli utenti, in un ambiente dove si trovavano a loro agio, abbiamo potuto ottenere risposte più dettagliate sulle loro esigenze, inoltre, le differenze tra gli utenti di una stessa categoria, aiutano a capire quali sono i reali bisogni e i reali obbiettivi. </a:t>
            </a:r>
          </a:p>
          <a:p>
            <a:r>
              <a:rPr lang="IT-IT" dirty="0">
                <a:solidFill>
                  <a:srgbClr val="FFFFFF"/>
                </a:solidFill>
              </a:rPr>
              <a:t>Abbiamo, quindi, potuto individuare 3 </a:t>
            </a:r>
            <a:r>
              <a:rPr lang="IT-IT" dirty="0" err="1">
                <a:solidFill>
                  <a:srgbClr val="FFFFFF"/>
                </a:solidFill>
              </a:rPr>
              <a:t>personas</a:t>
            </a:r>
            <a:r>
              <a:rPr lang="IT-IT" dirty="0">
                <a:solidFill>
                  <a:srgbClr val="FFFFFF"/>
                </a:solidFill>
              </a:rPr>
              <a:t>:</a:t>
            </a:r>
          </a:p>
        </p:txBody>
      </p:sp>
    </p:spTree>
    <p:extLst>
      <p:ext uri="{BB962C8B-B14F-4D97-AF65-F5344CB8AC3E}">
        <p14:creationId xmlns:p14="http://schemas.microsoft.com/office/powerpoint/2010/main" val="29313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70045" y="241190"/>
            <a:ext cx="10364451" cy="871439"/>
          </a:xfrm>
        </p:spPr>
        <p:txBody>
          <a:bodyPr>
            <a:normAutofit fontScale="90000"/>
          </a:bodyPr>
          <a:lstStyle/>
          <a:p>
            <a:pPr algn="ctr"/>
            <a:br>
              <a:rPr lang="it-IT" sz="3200" b="1" dirty="0">
                <a:solidFill>
                  <a:srgbClr val="FFFF00"/>
                </a:solidFill>
                <a:effectLst/>
              </a:rPr>
            </a:br>
            <a:br>
              <a:rPr lang="it-IT" sz="3200" b="1" dirty="0">
                <a:solidFill>
                  <a:srgbClr val="FFFF00"/>
                </a:solidFill>
                <a:effectLst/>
              </a:rPr>
            </a:br>
            <a:r>
              <a:rPr lang="it-IT" sz="3600" b="1" dirty="0">
                <a:solidFill>
                  <a:srgbClr val="FFFF00"/>
                </a:solidFill>
                <a:effectLst/>
              </a:rPr>
              <a:t>Descrizione dei personaggi e dei goal</a:t>
            </a:r>
            <a:br>
              <a:rPr lang="it-IT" sz="3200" b="1" dirty="0">
                <a:solidFill>
                  <a:srgbClr val="FFFF00"/>
                </a:solidFill>
                <a:effectLst/>
              </a:rPr>
            </a:br>
            <a:r>
              <a:rPr lang="it-IT" sz="3200" b="1" dirty="0">
                <a:solidFill>
                  <a:srgbClr val="FFFF00"/>
                </a:solidFill>
                <a:effectLst/>
              </a:rPr>
              <a:t>                                         </a:t>
            </a:r>
            <a:br>
              <a:rPr lang="it-IT" sz="3200" b="1" dirty="0">
                <a:solidFill>
                  <a:srgbClr val="FFFF00"/>
                </a:solidFill>
                <a:effectLst/>
              </a:rPr>
            </a:br>
            <a:endParaRPr lang="it-IT" sz="3200" b="1" dirty="0">
              <a:solidFill>
                <a:srgbClr val="FFFF00"/>
              </a:solidFill>
              <a:effectLst/>
            </a:endParaRPr>
          </a:p>
        </p:txBody>
      </p:sp>
      <p:sp>
        <p:nvSpPr>
          <p:cNvPr id="3" name="Segnaposto contenuto 2"/>
          <p:cNvSpPr>
            <a:spLocks noGrp="1"/>
          </p:cNvSpPr>
          <p:nvPr>
            <p:ph idx="1"/>
          </p:nvPr>
        </p:nvSpPr>
        <p:spPr>
          <a:xfrm>
            <a:off x="4162425" y="4733925"/>
            <a:ext cx="3245560" cy="1302733"/>
          </a:xfrm>
        </p:spPr>
        <p:txBody>
          <a:bodyPr>
            <a:normAutofit fontScale="77500" lnSpcReduction="20000"/>
          </a:bodyPr>
          <a:lstStyle/>
          <a:p>
            <a:pPr marL="0" indent="0">
              <a:buNone/>
            </a:pPr>
            <a:endParaRPr lang="it-IT" b="1" dirty="0">
              <a:solidFill>
                <a:srgbClr val="66FF33"/>
              </a:solidFill>
              <a:effectLst/>
            </a:endParaRPr>
          </a:p>
          <a:p>
            <a:pPr marL="0" lvl="0" indent="0">
              <a:buNone/>
            </a:pPr>
            <a:r>
              <a:rPr lang="it-IT" sz="2400" b="1" dirty="0">
                <a:solidFill>
                  <a:srgbClr val="66FF33"/>
                </a:solidFill>
                <a:effectLst/>
              </a:rPr>
              <a:t>Vincenzo</a:t>
            </a:r>
            <a:endParaRPr lang="it-IT" sz="2400" dirty="0">
              <a:solidFill>
                <a:srgbClr val="66FF33"/>
              </a:solidFill>
              <a:effectLst/>
            </a:endParaRPr>
          </a:p>
          <a:p>
            <a:pPr marL="0" lvl="0" indent="0">
              <a:buNone/>
            </a:pPr>
            <a:r>
              <a:rPr lang="it-IT" dirty="0">
                <a:solidFill>
                  <a:schemeClr val="bg1"/>
                </a:solidFill>
                <a:effectLst/>
              </a:rPr>
              <a:t>Magazziniere e gestore ordini.</a:t>
            </a:r>
            <a:endParaRPr lang="it-IT" sz="1200" dirty="0">
              <a:solidFill>
                <a:schemeClr val="bg1"/>
              </a:solidFill>
              <a:effectLst/>
            </a:endParaRPr>
          </a:p>
          <a:p>
            <a:pPr marL="0" indent="0">
              <a:buNone/>
            </a:pPr>
            <a:endParaRPr lang="it-IT" u="sng" dirty="0">
              <a:solidFill>
                <a:srgbClr val="FF0000"/>
              </a:solidFill>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459" y="1933575"/>
            <a:ext cx="1849979" cy="1904874"/>
          </a:xfrm>
          <a:prstGeom prst="rect">
            <a:avLst/>
          </a:prstGeom>
        </p:spPr>
      </p:pic>
      <p:sp>
        <p:nvSpPr>
          <p:cNvPr id="5" name="Rettangolo 4"/>
          <p:cNvSpPr/>
          <p:nvPr/>
        </p:nvSpPr>
        <p:spPr>
          <a:xfrm>
            <a:off x="1460756" y="1289379"/>
            <a:ext cx="1588384" cy="523220"/>
          </a:xfrm>
          <a:prstGeom prst="rect">
            <a:avLst/>
          </a:prstGeom>
        </p:spPr>
        <p:txBody>
          <a:bodyPr wrap="none">
            <a:spAutoFit/>
          </a:bodyPr>
          <a:lstStyle/>
          <a:p>
            <a:r>
              <a:rPr lang="it-IT" sz="2800" dirty="0" err="1">
                <a:solidFill>
                  <a:srgbClr val="66FF33"/>
                </a:solidFill>
              </a:rPr>
              <a:t>Personas</a:t>
            </a:r>
            <a:r>
              <a:rPr lang="it-IT" sz="2800" dirty="0">
                <a:solidFill>
                  <a:srgbClr val="66FF33"/>
                </a:solidFill>
              </a:rPr>
              <a:t>:</a:t>
            </a:r>
          </a:p>
        </p:txBody>
      </p:sp>
      <p:sp>
        <p:nvSpPr>
          <p:cNvPr id="6" name="Rettangolo 5"/>
          <p:cNvSpPr/>
          <p:nvPr/>
        </p:nvSpPr>
        <p:spPr>
          <a:xfrm>
            <a:off x="3695700" y="2038350"/>
            <a:ext cx="6096000" cy="738664"/>
          </a:xfrm>
          <a:prstGeom prst="rect">
            <a:avLst/>
          </a:prstGeom>
        </p:spPr>
        <p:txBody>
          <a:bodyPr>
            <a:spAutoFit/>
          </a:bodyPr>
          <a:lstStyle/>
          <a:p>
            <a:r>
              <a:rPr lang="it-IT" sz="2400" dirty="0">
                <a:solidFill>
                  <a:srgbClr val="66FF33"/>
                </a:solidFill>
              </a:rPr>
              <a:t>Andrea</a:t>
            </a:r>
          </a:p>
          <a:p>
            <a:r>
              <a:rPr lang="it-IT" dirty="0">
                <a:solidFill>
                  <a:schemeClr val="bg1"/>
                </a:solidFill>
              </a:rPr>
              <a:t>Seller e-commerce di T-shirt online.</a:t>
            </a:r>
          </a:p>
        </p:txBody>
      </p:sp>
      <p:sp>
        <p:nvSpPr>
          <p:cNvPr id="7" name="Rettangolo 6"/>
          <p:cNvSpPr/>
          <p:nvPr/>
        </p:nvSpPr>
        <p:spPr>
          <a:xfrm>
            <a:off x="4233954" y="3390900"/>
            <a:ext cx="4559717" cy="1015663"/>
          </a:xfrm>
          <a:prstGeom prst="rect">
            <a:avLst/>
          </a:prstGeom>
        </p:spPr>
        <p:txBody>
          <a:bodyPr wrap="square" anchor="t">
            <a:spAutoFit/>
          </a:bodyPr>
          <a:lstStyle/>
          <a:p>
            <a:r>
              <a:rPr lang="IT-IT" sz="2400" dirty="0">
                <a:solidFill>
                  <a:srgbClr val="66FF33"/>
                </a:solidFill>
              </a:rPr>
              <a:t>Francesco </a:t>
            </a:r>
            <a:endParaRPr lang="it-IT" sz="2400" dirty="0">
              <a:solidFill>
                <a:srgbClr val="66FF33"/>
              </a:solidFill>
            </a:endParaRPr>
          </a:p>
          <a:p>
            <a:r>
              <a:rPr lang="IT-IT" dirty="0">
                <a:solidFill>
                  <a:schemeClr val="bg1"/>
                </a:solidFill>
              </a:rPr>
              <a:t>Commerciante di abbigliamento da bambino, futuro investimento sito e-commerce.</a:t>
            </a:r>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1575" y="2882481"/>
            <a:ext cx="2285527" cy="2098850"/>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068" y="4706430"/>
            <a:ext cx="1881545" cy="1948370"/>
          </a:xfrm>
          <a:prstGeom prst="rect">
            <a:avLst/>
          </a:prstGeom>
        </p:spPr>
      </p:pic>
    </p:spTree>
    <p:extLst>
      <p:ext uri="{BB962C8B-B14F-4D97-AF65-F5344CB8AC3E}">
        <p14:creationId xmlns:p14="http://schemas.microsoft.com/office/powerpoint/2010/main" val="423452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24886" y="1871003"/>
            <a:ext cx="6443003" cy="4039467"/>
          </a:xfrm>
        </p:spPr>
        <p:txBody>
          <a:bodyPr vert="horz" lIns="91440" tIns="45720" rIns="91440" bIns="45720" rtlCol="0" anchor="t">
            <a:normAutofit fontScale="77500" lnSpcReduction="20000"/>
          </a:bodyPr>
          <a:lstStyle/>
          <a:p>
            <a:pPr marL="0" indent="0">
              <a:buNone/>
            </a:pPr>
            <a:r>
              <a:rPr lang="IT-IT" sz="2400" dirty="0">
                <a:effectLst/>
              </a:rPr>
              <a:t>      </a:t>
            </a:r>
            <a:endParaRPr lang="IT-IT" sz="2200" b="1" dirty="0">
              <a:solidFill>
                <a:srgbClr val="66FF33"/>
              </a:solidFill>
              <a:effectLst/>
            </a:endParaRPr>
          </a:p>
          <a:p>
            <a:pPr marL="0" indent="0">
              <a:buNone/>
            </a:pPr>
            <a:endParaRPr lang="it-IT" dirty="0">
              <a:effectLst/>
            </a:endParaRPr>
          </a:p>
          <a:p>
            <a:pPr marL="0" indent="0">
              <a:buNone/>
            </a:pPr>
            <a:endParaRPr lang="it-IT" dirty="0">
              <a:effectLst/>
            </a:endParaRPr>
          </a:p>
          <a:p>
            <a:pPr lvl="0"/>
            <a:r>
              <a:rPr lang="IT-IT" sz="2900" dirty="0">
                <a:solidFill>
                  <a:schemeClr val="bg1"/>
                </a:solidFill>
                <a:effectLst/>
              </a:rPr>
              <a:t>Venditore e-commerce di T-shirt Online.</a:t>
            </a:r>
          </a:p>
          <a:p>
            <a:pPr lvl="0"/>
            <a:r>
              <a:rPr lang="IT-IT" sz="2900" dirty="0">
                <a:solidFill>
                  <a:schemeClr val="bg1"/>
                </a:solidFill>
                <a:effectLst/>
              </a:rPr>
              <a:t>Andrea ha 36 anni e vive a Napoli. Ha un negozio online di t-shirt.</a:t>
            </a:r>
          </a:p>
          <a:p>
            <a:r>
              <a:rPr lang="IT-IT" sz="2900" dirty="0">
                <a:solidFill>
                  <a:schemeClr val="bg1"/>
                </a:solidFill>
                <a:effectLst/>
              </a:rPr>
              <a:t>Andrea e già in possesso di un sito di vendita online ma non riesce a gestire in modo consono l’aggiornamento degli abbigliamenti disponibili.</a:t>
            </a:r>
          </a:p>
          <a:p>
            <a:r>
              <a:rPr lang="IT-IT" sz="2900" dirty="0">
                <a:solidFill>
                  <a:schemeClr val="bg1"/>
                </a:solidFill>
              </a:rPr>
              <a:t>Quindi ha richiesto un software che gli permetta la gestione e la visualizzazione degli articoli, con la possibilità di gestire anche il flusso economico.</a:t>
            </a:r>
            <a:endParaRPr lang="IT-IT" sz="2900" dirty="0">
              <a:solidFill>
                <a:schemeClr val="bg1"/>
              </a:solidFill>
              <a:effectLst/>
            </a:endParaRPr>
          </a:p>
          <a:p>
            <a:endParaRPr lang="it-IT" sz="2900" dirty="0">
              <a:solidFill>
                <a:schemeClr val="bg1"/>
              </a:solidFill>
              <a:effectLst/>
            </a:endParaRPr>
          </a:p>
          <a:p>
            <a:pPr marL="0" indent="0">
              <a:buNone/>
            </a:pPr>
            <a:endParaRPr lang="it-IT" dirty="0">
              <a:effectLst/>
            </a:endParaRPr>
          </a:p>
          <a:p>
            <a:pPr marL="0" indent="0">
              <a:buNone/>
            </a:pPr>
            <a:endParaRPr lang="it-IT" dirty="0">
              <a:effectLst/>
            </a:endParaRPr>
          </a:p>
          <a:p>
            <a:endParaRPr lang="it-IT" dirty="0"/>
          </a:p>
        </p:txBody>
      </p:sp>
      <p:sp>
        <p:nvSpPr>
          <p:cNvPr id="4" name="Rettangolo 3"/>
          <p:cNvSpPr/>
          <p:nvPr/>
        </p:nvSpPr>
        <p:spPr>
          <a:xfrm>
            <a:off x="4236591" y="1898266"/>
            <a:ext cx="5819592" cy="523220"/>
          </a:xfrm>
          <a:prstGeom prst="rect">
            <a:avLst/>
          </a:prstGeom>
        </p:spPr>
        <p:txBody>
          <a:bodyPr wrap="square" anchor="t">
            <a:spAutoFit/>
          </a:bodyPr>
          <a:lstStyle/>
          <a:p>
            <a:r>
              <a:rPr lang="IT-IT" sz="2800" dirty="0">
                <a:solidFill>
                  <a:srgbClr val="66FF33"/>
                </a:solidFill>
              </a:rPr>
              <a:t>Andrea </a:t>
            </a:r>
            <a:r>
              <a:rPr lang="IT-IT" sz="2800" dirty="0" err="1">
                <a:solidFill>
                  <a:srgbClr val="66FF33"/>
                </a:solidFill>
              </a:rPr>
              <a:t>Caporizzuto</a:t>
            </a:r>
            <a:endParaRPr lang="IT-IT" sz="2800" dirty="0">
              <a:solidFill>
                <a:srgbClr val="66FF33"/>
              </a:solidFill>
            </a:endParaRPr>
          </a:p>
        </p:txBody>
      </p:sp>
      <p:sp>
        <p:nvSpPr>
          <p:cNvPr id="5" name="Rettangolo 4"/>
          <p:cNvSpPr/>
          <p:nvPr/>
        </p:nvSpPr>
        <p:spPr>
          <a:xfrm>
            <a:off x="848458" y="871325"/>
            <a:ext cx="9378753" cy="707886"/>
          </a:xfrm>
          <a:prstGeom prst="rect">
            <a:avLst/>
          </a:prstGeom>
        </p:spPr>
        <p:txBody>
          <a:bodyPr wrap="square">
            <a:spAutoFit/>
          </a:bodyPr>
          <a:lstStyle/>
          <a:p>
            <a:r>
              <a:rPr lang="it-IT" sz="4000" dirty="0">
                <a:solidFill>
                  <a:schemeClr val="bg1"/>
                </a:solidFill>
              </a:rPr>
              <a:t> </a:t>
            </a:r>
            <a:r>
              <a:rPr lang="it-IT" sz="4000" dirty="0" err="1">
                <a:solidFill>
                  <a:srgbClr val="FFFF00"/>
                </a:solidFill>
              </a:rPr>
              <a:t>Personas</a:t>
            </a:r>
            <a:r>
              <a:rPr lang="it-IT" sz="4000" dirty="0">
                <a:solidFill>
                  <a:srgbClr val="FFFF00"/>
                </a:solidFill>
              </a:rPr>
              <a:t> 1</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656" y="2664828"/>
            <a:ext cx="2523717" cy="2596284"/>
          </a:xfrm>
          <a:prstGeom prst="rect">
            <a:avLst/>
          </a:prstGeom>
        </p:spPr>
      </p:pic>
    </p:spTree>
    <p:extLst>
      <p:ext uri="{BB962C8B-B14F-4D97-AF65-F5344CB8AC3E}">
        <p14:creationId xmlns:p14="http://schemas.microsoft.com/office/powerpoint/2010/main" val="31056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091940" y="2957180"/>
            <a:ext cx="6973624" cy="2701497"/>
          </a:xfrm>
        </p:spPr>
        <p:txBody>
          <a:bodyPr vert="horz" lIns="91440" tIns="45720" rIns="91440" bIns="45720" rtlCol="0" anchor="t">
            <a:normAutofit fontScale="92500"/>
          </a:bodyPr>
          <a:lstStyle/>
          <a:p>
            <a:pPr lvl="0"/>
            <a:r>
              <a:rPr lang="IT-IT" dirty="0">
                <a:solidFill>
                  <a:schemeClr val="bg1"/>
                </a:solidFill>
                <a:effectLst/>
              </a:rPr>
              <a:t>Venditore di abbigliamento per bambini</a:t>
            </a:r>
          </a:p>
          <a:p>
            <a:pPr lvl="0"/>
            <a:r>
              <a:rPr lang="IT-IT" dirty="0">
                <a:solidFill>
                  <a:schemeClr val="bg1"/>
                </a:solidFill>
                <a:effectLst/>
              </a:rPr>
              <a:t>Francesco ha 25 anni e vive a San Giuseppe Vesuviano (NA). Ha un negozio di abbigliamento per bambini di età compresa fra 0 e 16 anni</a:t>
            </a:r>
          </a:p>
          <a:p>
            <a:r>
              <a:rPr lang="IT-IT" dirty="0">
                <a:solidFill>
                  <a:schemeClr val="bg1"/>
                </a:solidFill>
                <a:effectLst/>
              </a:rPr>
              <a:t> Francesco è intenzionato ad acquistare un sistema di vendite on-line e di gestione . </a:t>
            </a:r>
          </a:p>
          <a:p>
            <a:endParaRPr lang="it-IT" dirty="0"/>
          </a:p>
        </p:txBody>
      </p:sp>
      <p:sp>
        <p:nvSpPr>
          <p:cNvPr id="4" name="Rettangolo 3"/>
          <p:cNvSpPr/>
          <p:nvPr/>
        </p:nvSpPr>
        <p:spPr>
          <a:xfrm>
            <a:off x="4266028" y="1993189"/>
            <a:ext cx="2948179" cy="523220"/>
          </a:xfrm>
          <a:prstGeom prst="rect">
            <a:avLst/>
          </a:prstGeom>
        </p:spPr>
        <p:txBody>
          <a:bodyPr wrap="none">
            <a:spAutoFit/>
          </a:bodyPr>
          <a:lstStyle/>
          <a:p>
            <a:r>
              <a:rPr lang="it-IT" sz="2800" dirty="0">
                <a:solidFill>
                  <a:srgbClr val="66FF33"/>
                </a:solidFill>
              </a:rPr>
              <a:t>Francesco Miranda</a:t>
            </a:r>
          </a:p>
        </p:txBody>
      </p:sp>
      <p:sp>
        <p:nvSpPr>
          <p:cNvPr id="5" name="Rettangolo 4"/>
          <p:cNvSpPr/>
          <p:nvPr/>
        </p:nvSpPr>
        <p:spPr>
          <a:xfrm>
            <a:off x="759654" y="740285"/>
            <a:ext cx="2425857" cy="707886"/>
          </a:xfrm>
          <a:prstGeom prst="rect">
            <a:avLst/>
          </a:prstGeom>
        </p:spPr>
        <p:txBody>
          <a:bodyPr wrap="none">
            <a:spAutoFit/>
          </a:bodyPr>
          <a:lstStyle/>
          <a:p>
            <a:r>
              <a:rPr lang="it-IT" sz="4000" dirty="0" err="1">
                <a:solidFill>
                  <a:srgbClr val="FFFF00"/>
                </a:solidFill>
              </a:rPr>
              <a:t>Personas</a:t>
            </a:r>
            <a:r>
              <a:rPr lang="it-IT" sz="4000" dirty="0">
                <a:solidFill>
                  <a:srgbClr val="FFFF00"/>
                </a:solidFill>
              </a:rPr>
              <a:t> 2</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2552700"/>
            <a:ext cx="3165062" cy="2911636"/>
          </a:xfrm>
          <a:prstGeom prst="rect">
            <a:avLst/>
          </a:prstGeom>
        </p:spPr>
      </p:pic>
    </p:spTree>
    <p:extLst>
      <p:ext uri="{BB962C8B-B14F-4D97-AF65-F5344CB8AC3E}">
        <p14:creationId xmlns:p14="http://schemas.microsoft.com/office/powerpoint/2010/main" val="3803853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304714" y="2478157"/>
            <a:ext cx="6972885" cy="3305423"/>
          </a:xfrm>
        </p:spPr>
        <p:txBody>
          <a:bodyPr vert="horz" lIns="91440" tIns="45720" rIns="91440" bIns="45720" rtlCol="0" anchor="t">
            <a:normAutofit/>
          </a:bodyPr>
          <a:lstStyle/>
          <a:p>
            <a:pPr lvl="0"/>
            <a:r>
              <a:rPr lang="IT-IT" sz="2400" dirty="0">
                <a:solidFill>
                  <a:schemeClr val="bg1"/>
                </a:solidFill>
                <a:effectLst/>
              </a:rPr>
              <a:t>Magazziniere</a:t>
            </a:r>
          </a:p>
          <a:p>
            <a:pPr lvl="0"/>
            <a:r>
              <a:rPr lang="IT-IT" sz="2400" dirty="0">
                <a:solidFill>
                  <a:schemeClr val="bg1"/>
                </a:solidFill>
                <a:effectLst/>
              </a:rPr>
              <a:t>Vincenzo ha 32 anni e lavora come operaio nel interporto del CIS di Nola</a:t>
            </a:r>
          </a:p>
          <a:p>
            <a:pPr lvl="0"/>
            <a:r>
              <a:rPr lang="IT-IT" sz="2400" dirty="0">
                <a:solidFill>
                  <a:schemeClr val="bg1"/>
                </a:solidFill>
                <a:effectLst/>
              </a:rPr>
              <a:t>Vincenzo ci spiega le sue idee su come ottimizzare il lavoro nel lato magazzino</a:t>
            </a:r>
          </a:p>
          <a:p>
            <a:pPr lvl="0"/>
            <a:r>
              <a:rPr lang="IT-IT" sz="2400" dirty="0">
                <a:solidFill>
                  <a:schemeClr val="bg1"/>
                </a:solidFill>
              </a:rPr>
              <a:t>Ci ha consigliato cosa implementare e come gestire gli identificativi degli articoli .</a:t>
            </a:r>
            <a:endParaRPr lang="IT-IT" sz="2400" dirty="0">
              <a:solidFill>
                <a:schemeClr val="bg1"/>
              </a:solidFill>
              <a:effectLst/>
            </a:endParaRPr>
          </a:p>
          <a:p>
            <a:pPr lvl="0"/>
            <a:endParaRPr lang="it-IT" dirty="0">
              <a:solidFill>
                <a:schemeClr val="bg1"/>
              </a:solidFill>
              <a:effectLst/>
            </a:endParaRPr>
          </a:p>
          <a:p>
            <a:endParaRPr lang="it-IT" dirty="0"/>
          </a:p>
        </p:txBody>
      </p:sp>
      <p:sp>
        <p:nvSpPr>
          <p:cNvPr id="4" name="Rettangolo 3"/>
          <p:cNvSpPr/>
          <p:nvPr/>
        </p:nvSpPr>
        <p:spPr>
          <a:xfrm>
            <a:off x="4304714" y="1753159"/>
            <a:ext cx="3296236" cy="523220"/>
          </a:xfrm>
          <a:prstGeom prst="rect">
            <a:avLst/>
          </a:prstGeom>
        </p:spPr>
        <p:txBody>
          <a:bodyPr wrap="square">
            <a:spAutoFit/>
          </a:bodyPr>
          <a:lstStyle/>
          <a:p>
            <a:r>
              <a:rPr lang="it-IT" sz="2800" dirty="0">
                <a:solidFill>
                  <a:srgbClr val="66FF33"/>
                </a:solidFill>
              </a:rPr>
              <a:t>Vincenzo </a:t>
            </a:r>
            <a:r>
              <a:rPr lang="it-IT" sz="2800" dirty="0" err="1">
                <a:solidFill>
                  <a:srgbClr val="66FF33"/>
                </a:solidFill>
              </a:rPr>
              <a:t>Auriemma</a:t>
            </a:r>
            <a:endParaRPr lang="it-IT" sz="2800" dirty="0">
              <a:solidFill>
                <a:srgbClr val="66FF33"/>
              </a:solidFill>
            </a:endParaRPr>
          </a:p>
        </p:txBody>
      </p:sp>
      <p:sp>
        <p:nvSpPr>
          <p:cNvPr id="5" name="Rettangolo 4"/>
          <p:cNvSpPr/>
          <p:nvPr/>
        </p:nvSpPr>
        <p:spPr>
          <a:xfrm>
            <a:off x="1216418" y="713908"/>
            <a:ext cx="2425857" cy="707886"/>
          </a:xfrm>
          <a:prstGeom prst="rect">
            <a:avLst/>
          </a:prstGeom>
        </p:spPr>
        <p:txBody>
          <a:bodyPr wrap="none">
            <a:spAutoFit/>
          </a:bodyPr>
          <a:lstStyle/>
          <a:p>
            <a:r>
              <a:rPr lang="it-IT" sz="4000" dirty="0" err="1">
                <a:solidFill>
                  <a:srgbClr val="FFFF00"/>
                </a:solidFill>
              </a:rPr>
              <a:t>Personas</a:t>
            </a:r>
            <a:r>
              <a:rPr lang="it-IT" sz="4000" dirty="0">
                <a:solidFill>
                  <a:srgbClr val="FFFF00"/>
                </a:solidFill>
              </a:rPr>
              <a:t> 3</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848" y="2328641"/>
            <a:ext cx="2748152" cy="2840259"/>
          </a:xfrm>
          <a:prstGeom prst="rect">
            <a:avLst/>
          </a:prstGeom>
        </p:spPr>
      </p:pic>
    </p:spTree>
    <p:extLst>
      <p:ext uri="{BB962C8B-B14F-4D97-AF65-F5344CB8AC3E}">
        <p14:creationId xmlns:p14="http://schemas.microsoft.com/office/powerpoint/2010/main" val="134915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775" y="-316306"/>
            <a:ext cx="10364451" cy="1157274"/>
          </a:xfrm>
        </p:spPr>
        <p:txBody>
          <a:bodyPr>
            <a:normAutofit/>
          </a:bodyPr>
          <a:lstStyle/>
          <a:p>
            <a:pPr algn="ctr"/>
            <a:r>
              <a:rPr lang="it-IT" sz="2900" b="1" dirty="0">
                <a:solidFill>
                  <a:srgbClr val="FFFF00"/>
                </a:solidFill>
                <a:effectLst/>
              </a:rPr>
              <a:t>Descrizione dei task</a:t>
            </a:r>
          </a:p>
        </p:txBody>
      </p:sp>
      <p:sp>
        <p:nvSpPr>
          <p:cNvPr id="3" name="Segnaposto contenuto 2"/>
          <p:cNvSpPr>
            <a:spLocks noGrp="1"/>
          </p:cNvSpPr>
          <p:nvPr>
            <p:ph idx="1"/>
          </p:nvPr>
        </p:nvSpPr>
        <p:spPr>
          <a:xfrm>
            <a:off x="119790" y="441258"/>
            <a:ext cx="1499179" cy="1122072"/>
          </a:xfrm>
        </p:spPr>
        <p:txBody>
          <a:bodyPr/>
          <a:lstStyle/>
          <a:p>
            <a:pPr marL="0" indent="0">
              <a:lnSpc>
                <a:spcPct val="90000"/>
              </a:lnSpc>
              <a:buNone/>
            </a:pPr>
            <a:endParaRPr lang="it-IT" sz="2400" b="1" dirty="0">
              <a:solidFill>
                <a:srgbClr val="66FF33"/>
              </a:solidFill>
              <a:effectLst/>
            </a:endParaRPr>
          </a:p>
          <a:p>
            <a:pPr>
              <a:lnSpc>
                <a:spcPct val="90000"/>
              </a:lnSpc>
            </a:pPr>
            <a:r>
              <a:rPr lang="it-IT" sz="2400" b="1" dirty="0">
                <a:solidFill>
                  <a:srgbClr val="66FF33"/>
                </a:solidFill>
                <a:effectLst/>
              </a:rPr>
              <a:t>Andrea :</a:t>
            </a:r>
          </a:p>
          <a:p>
            <a:pPr marL="0" indent="0">
              <a:buNone/>
            </a:pPr>
            <a:endParaRPr lang="it-IT" dirty="0"/>
          </a:p>
        </p:txBody>
      </p:sp>
      <p:pic>
        <p:nvPicPr>
          <p:cNvPr id="4" name="Immagine 3"/>
          <p:cNvPicPr>
            <a:picLocks noChangeAspect="1"/>
          </p:cNvPicPr>
          <p:nvPr/>
        </p:nvPicPr>
        <p:blipFill>
          <a:blip r:embed="rId2"/>
          <a:stretch>
            <a:fillRect/>
          </a:stretch>
        </p:blipFill>
        <p:spPr>
          <a:xfrm>
            <a:off x="2366506" y="482385"/>
            <a:ext cx="6821739" cy="2092254"/>
          </a:xfrm>
          <a:prstGeom prst="rect">
            <a:avLst/>
          </a:prstGeom>
          <a:ln>
            <a:noFill/>
          </a:ln>
          <a:effectLst>
            <a:outerShdw blurRad="292100" dist="139700" dir="2700000" algn="tl" rotWithShape="0">
              <a:srgbClr val="333333">
                <a:alpha val="65000"/>
              </a:srgbClr>
            </a:outerShdw>
          </a:effectLst>
        </p:spPr>
      </p:pic>
      <p:sp>
        <p:nvSpPr>
          <p:cNvPr id="5" name="Segnaposto contenuto 2"/>
          <p:cNvSpPr txBox="1">
            <a:spLocks/>
          </p:cNvSpPr>
          <p:nvPr/>
        </p:nvSpPr>
        <p:spPr>
          <a:xfrm>
            <a:off x="10199078" y="3320077"/>
            <a:ext cx="10363826" cy="4359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b="1" dirty="0">
                <a:solidFill>
                  <a:srgbClr val="00B0F0"/>
                </a:solidFill>
              </a:rPr>
              <a:t>Francesco :</a:t>
            </a:r>
          </a:p>
          <a:p>
            <a:pPr marL="0" indent="0">
              <a:buFont typeface="Arial" panose="020B0604020202020204" pitchFamily="34" charset="0"/>
              <a:buNone/>
            </a:pPr>
            <a:endParaRPr lang="it-IT" sz="2400" b="1" dirty="0">
              <a:solidFill>
                <a:srgbClr val="00B0F0"/>
              </a:solidFill>
            </a:endParaRPr>
          </a:p>
          <a:p>
            <a:pPr marL="0" indent="0">
              <a:buFont typeface="Arial" panose="020B0604020202020204" pitchFamily="34" charset="0"/>
              <a:buNone/>
            </a:pPr>
            <a:endParaRPr lang="it-IT" dirty="0">
              <a:solidFill>
                <a:srgbClr val="00B0F0"/>
              </a:solidFill>
            </a:endParaRPr>
          </a:p>
        </p:txBody>
      </p:sp>
      <p:pic>
        <p:nvPicPr>
          <p:cNvPr id="6" name="Immagine 5"/>
          <p:cNvPicPr>
            <a:picLocks noChangeAspect="1"/>
          </p:cNvPicPr>
          <p:nvPr/>
        </p:nvPicPr>
        <p:blipFill>
          <a:blip r:embed="rId3"/>
          <a:stretch>
            <a:fillRect/>
          </a:stretch>
        </p:blipFill>
        <p:spPr>
          <a:xfrm>
            <a:off x="2366506" y="2817584"/>
            <a:ext cx="6821739" cy="1886919"/>
          </a:xfrm>
          <a:prstGeom prst="rect">
            <a:avLst/>
          </a:prstGeom>
        </p:spPr>
      </p:pic>
      <p:pic>
        <p:nvPicPr>
          <p:cNvPr id="7" name="Immagine 6"/>
          <p:cNvPicPr>
            <a:picLocks noChangeAspect="1"/>
          </p:cNvPicPr>
          <p:nvPr/>
        </p:nvPicPr>
        <p:blipFill>
          <a:blip r:embed="rId4"/>
          <a:stretch>
            <a:fillRect/>
          </a:stretch>
        </p:blipFill>
        <p:spPr>
          <a:xfrm>
            <a:off x="2366505" y="4934351"/>
            <a:ext cx="6821739" cy="1923649"/>
          </a:xfrm>
          <a:prstGeom prst="rect">
            <a:avLst/>
          </a:prstGeom>
        </p:spPr>
      </p:pic>
      <p:sp>
        <p:nvSpPr>
          <p:cNvPr id="8" name="Rettangolo 7"/>
          <p:cNvSpPr/>
          <p:nvPr/>
        </p:nvSpPr>
        <p:spPr>
          <a:xfrm>
            <a:off x="119790" y="4934351"/>
            <a:ext cx="1915487" cy="461665"/>
          </a:xfrm>
          <a:prstGeom prst="rect">
            <a:avLst/>
          </a:prstGeom>
        </p:spPr>
        <p:txBody>
          <a:bodyPr wrap="square">
            <a:spAutoFit/>
          </a:bodyPr>
          <a:lstStyle/>
          <a:p>
            <a:pPr marL="342900" indent="-342900">
              <a:buFont typeface="Arial" panose="020B0604020202020204" pitchFamily="34" charset="0"/>
              <a:buChar char="•"/>
            </a:pPr>
            <a:r>
              <a:rPr lang="it-IT" sz="2400" b="1" dirty="0">
                <a:solidFill>
                  <a:srgbClr val="66FF33"/>
                </a:solidFill>
              </a:rPr>
              <a:t>Vincenzo</a:t>
            </a:r>
            <a:r>
              <a:rPr lang="it-IT" sz="2400" b="1" dirty="0"/>
              <a:t> </a:t>
            </a:r>
            <a:r>
              <a:rPr lang="it-IT" sz="2400" b="1" dirty="0">
                <a:solidFill>
                  <a:srgbClr val="66FF33"/>
                </a:solidFill>
              </a:rPr>
              <a:t>:</a:t>
            </a:r>
          </a:p>
        </p:txBody>
      </p:sp>
      <p:cxnSp>
        <p:nvCxnSpPr>
          <p:cNvPr id="10" name="Connettore 2 9"/>
          <p:cNvCxnSpPr/>
          <p:nvPr/>
        </p:nvCxnSpPr>
        <p:spPr>
          <a:xfrm>
            <a:off x="1618969" y="1125415"/>
            <a:ext cx="617794"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p:nvPr/>
        </p:nvCxnSpPr>
        <p:spPr>
          <a:xfrm>
            <a:off x="1872783" y="5218296"/>
            <a:ext cx="402869" cy="438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flipH="1">
            <a:off x="9523830" y="3550953"/>
            <a:ext cx="675248" cy="691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32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900" decel="100000" fill="hold"/>
                                        <p:tgtEl>
                                          <p:spTgt spid="5"/>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900" decel="100000" fill="hold"/>
                                        <p:tgtEl>
                                          <p:spTgt spid="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14991" y="1417983"/>
            <a:ext cx="10363826" cy="4956312"/>
          </a:xfrm>
        </p:spPr>
        <p:txBody>
          <a:bodyPr>
            <a:normAutofit lnSpcReduction="10000"/>
          </a:bodyPr>
          <a:lstStyle/>
          <a:p>
            <a:pPr>
              <a:lnSpc>
                <a:spcPct val="110000"/>
              </a:lnSpc>
              <a:buFont typeface="Wingdings" panose="05000000000000000000" pitchFamily="2" charset="2"/>
              <a:buChar char="v"/>
            </a:pPr>
            <a:r>
              <a:rPr lang="it-IT" b="1" dirty="0">
                <a:solidFill>
                  <a:srgbClr val="66FF33"/>
                </a:solidFill>
                <a:effectLst/>
              </a:rPr>
              <a:t>Gestore/Magazzino</a:t>
            </a:r>
          </a:p>
          <a:p>
            <a:pPr marL="0" indent="0">
              <a:buNone/>
            </a:pPr>
            <a:endParaRPr lang="it-IT" dirty="0">
              <a:effectLst/>
            </a:endParaRPr>
          </a:p>
          <a:p>
            <a:pPr lvl="1"/>
            <a:r>
              <a:rPr lang="it-IT" dirty="0">
                <a:solidFill>
                  <a:schemeClr val="bg1"/>
                </a:solidFill>
                <a:effectLst/>
              </a:rPr>
              <a:t>Ad ogni ordine,  nel database,  viene aggiornata automaticamente la quantità dei prodotti in giacenza. </a:t>
            </a:r>
          </a:p>
          <a:p>
            <a:pPr marL="457200" lvl="1" indent="0">
              <a:buNone/>
            </a:pPr>
            <a:endParaRPr lang="it-IT" dirty="0">
              <a:solidFill>
                <a:schemeClr val="bg1"/>
              </a:solidFill>
              <a:effectLst/>
            </a:endParaRPr>
          </a:p>
          <a:p>
            <a:pPr lvl="1"/>
            <a:r>
              <a:rPr lang="it-IT" dirty="0">
                <a:solidFill>
                  <a:schemeClr val="bg1"/>
                </a:solidFill>
                <a:effectLst/>
              </a:rPr>
              <a:t>Il dipendente responsabile del magazzino che utilizzerà il software dovrà autenticarsi per poter accedere alle funzionalità riguardanti la gestione degli ordini e del magazzino. </a:t>
            </a:r>
          </a:p>
          <a:p>
            <a:pPr marL="457200" lvl="1" indent="0">
              <a:buNone/>
            </a:pPr>
            <a:endParaRPr lang="it-IT" dirty="0">
              <a:solidFill>
                <a:schemeClr val="bg1"/>
              </a:solidFill>
              <a:effectLst/>
            </a:endParaRPr>
          </a:p>
          <a:p>
            <a:pPr lvl="1"/>
            <a:r>
              <a:rPr lang="it-IT" dirty="0">
                <a:solidFill>
                  <a:schemeClr val="bg1"/>
                </a:solidFill>
                <a:effectLst/>
              </a:rPr>
              <a:t>Successivamente all’autenticazione, potrà visualizzare,  inserire,  modificare e/o cancellare le informazioni riguardanti i prodotti presenti nel magazzino, inoltre  potrà gestire gli ordini effettuati dal sito e contrassegnarli come “evasi”.	</a:t>
            </a:r>
          </a:p>
          <a:p>
            <a:endParaRPr lang="it-IT" dirty="0"/>
          </a:p>
        </p:txBody>
      </p:sp>
      <p:sp>
        <p:nvSpPr>
          <p:cNvPr id="2" name="Rettangolo 1"/>
          <p:cNvSpPr/>
          <p:nvPr/>
        </p:nvSpPr>
        <p:spPr>
          <a:xfrm>
            <a:off x="2438401" y="583094"/>
            <a:ext cx="8640416" cy="584775"/>
          </a:xfrm>
          <a:prstGeom prst="rect">
            <a:avLst/>
          </a:prstGeom>
        </p:spPr>
        <p:txBody>
          <a:bodyPr wrap="square">
            <a:spAutoFit/>
          </a:bodyPr>
          <a:lstStyle/>
          <a:p>
            <a:r>
              <a:rPr lang="it-IT" sz="3200" b="1" dirty="0">
                <a:solidFill>
                  <a:srgbClr val="FFFF00"/>
                </a:solidFill>
              </a:rPr>
              <a:t>I casi d’uso con i personaggi cui si riferiscono</a:t>
            </a:r>
            <a:r>
              <a:rPr lang="it-IT" sz="3200" dirty="0">
                <a:solidFill>
                  <a:srgbClr val="FFFF00"/>
                </a:solidFill>
              </a:rPr>
              <a:t> </a:t>
            </a:r>
            <a:endParaRPr lang="it-IT" sz="3200" dirty="0"/>
          </a:p>
        </p:txBody>
      </p:sp>
    </p:spTree>
    <p:extLst>
      <p:ext uri="{BB962C8B-B14F-4D97-AF65-F5344CB8AC3E}">
        <p14:creationId xmlns:p14="http://schemas.microsoft.com/office/powerpoint/2010/main" val="45900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66782" y="1139688"/>
            <a:ext cx="10363826" cy="4174434"/>
          </a:xfrm>
        </p:spPr>
        <p:txBody>
          <a:bodyPr vert="horz" lIns="91440" tIns="45720" rIns="91440" bIns="45720" rtlCol="0" anchor="t">
            <a:normAutofit/>
          </a:bodyPr>
          <a:lstStyle/>
          <a:p>
            <a:pPr>
              <a:lnSpc>
                <a:spcPct val="110000"/>
              </a:lnSpc>
              <a:buFont typeface="Wingdings" panose="05000000000000000000" pitchFamily="2" charset="2"/>
              <a:buChar char="v"/>
            </a:pPr>
            <a:r>
              <a:rPr lang="IT-IT" b="1" dirty="0">
                <a:solidFill>
                  <a:srgbClr val="66FF33"/>
                </a:solidFill>
                <a:effectLst/>
              </a:rPr>
              <a:t>Contabilità</a:t>
            </a:r>
          </a:p>
          <a:p>
            <a:pPr marL="0" indent="0">
              <a:lnSpc>
                <a:spcPct val="110000"/>
              </a:lnSpc>
              <a:buNone/>
            </a:pPr>
            <a:endParaRPr lang="it-IT" b="1" dirty="0">
              <a:solidFill>
                <a:srgbClr val="66FF33"/>
              </a:solidFill>
              <a:effectLst/>
            </a:endParaRPr>
          </a:p>
          <a:p>
            <a:pPr lvl="1"/>
            <a:r>
              <a:rPr lang="IT-IT" dirty="0">
                <a:solidFill>
                  <a:schemeClr val="bg1"/>
                </a:solidFill>
                <a:effectLst/>
              </a:rPr>
              <a:t>Ad ogni acquisto avvenuto correttamente, verrà aggiornata la situazione finanziaria dell’azienda, che verrà in seguito aggiornata in base alle spese mensili e alle spese di rifornimento merci. </a:t>
            </a:r>
            <a:endParaRPr lang="it-IT" dirty="0">
              <a:solidFill>
                <a:schemeClr val="bg1"/>
              </a:solidFill>
              <a:effectLst/>
            </a:endParaRPr>
          </a:p>
          <a:p>
            <a:pPr lvl="1"/>
            <a:r>
              <a:rPr lang="IT-IT" dirty="0">
                <a:solidFill>
                  <a:schemeClr val="bg1"/>
                </a:solidFill>
                <a:effectLst/>
              </a:rPr>
              <a:t>Il dipendente responsabile di tale mansione dovrà avere la sua chiave di accesso che utilizzerà per accedere alle funzionalità relative alla contabilità. </a:t>
            </a:r>
          </a:p>
          <a:p>
            <a:endParaRPr lang="it-IT" dirty="0"/>
          </a:p>
        </p:txBody>
      </p:sp>
    </p:spTree>
    <p:extLst>
      <p:ext uri="{BB962C8B-B14F-4D97-AF65-F5344CB8AC3E}">
        <p14:creationId xmlns:p14="http://schemas.microsoft.com/office/powerpoint/2010/main" val="2302822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149" y="344197"/>
            <a:ext cx="10364451" cy="627187"/>
          </a:xfrm>
        </p:spPr>
        <p:txBody>
          <a:bodyPr>
            <a:normAutofit/>
          </a:bodyPr>
          <a:lstStyle/>
          <a:p>
            <a:pPr algn="ctr"/>
            <a:r>
              <a:rPr lang="it-IT" sz="2000" b="1" dirty="0">
                <a:solidFill>
                  <a:schemeClr val="accent4"/>
                </a:solidFill>
                <a:effectLst/>
              </a:rPr>
              <a:t>Rifornimento di prodotti</a:t>
            </a:r>
            <a:endParaRPr lang="it-IT" sz="2000" dirty="0">
              <a:solidFill>
                <a:schemeClr val="accent4"/>
              </a:solidFill>
            </a:endParaRPr>
          </a:p>
        </p:txBody>
      </p:sp>
      <p:sp>
        <p:nvSpPr>
          <p:cNvPr id="3" name="Segnaposto contenuto 2"/>
          <p:cNvSpPr>
            <a:spLocks noGrp="1"/>
          </p:cNvSpPr>
          <p:nvPr>
            <p:ph idx="1"/>
          </p:nvPr>
        </p:nvSpPr>
        <p:spPr>
          <a:xfrm>
            <a:off x="913774" y="1245704"/>
            <a:ext cx="10363826" cy="4903305"/>
          </a:xfrm>
        </p:spPr>
        <p:txBody>
          <a:bodyPr vert="horz" lIns="91440" tIns="45720" rIns="91440" bIns="45720" rtlCol="0" anchor="t">
            <a:normAutofit lnSpcReduction="10000"/>
          </a:bodyPr>
          <a:lstStyle/>
          <a:p>
            <a:pPr>
              <a:buFont typeface="Wingdings" panose="05000000000000000000" pitchFamily="2" charset="2"/>
              <a:buChar char="v"/>
            </a:pPr>
            <a:r>
              <a:rPr lang="IT-IT" sz="2200" b="1" dirty="0">
                <a:solidFill>
                  <a:srgbClr val="66FF33"/>
                </a:solidFill>
                <a:effectLst/>
              </a:rPr>
              <a:t>Magazzino</a:t>
            </a:r>
          </a:p>
          <a:p>
            <a:pPr lvl="1"/>
            <a:r>
              <a:rPr lang="IT-IT" dirty="0">
                <a:solidFill>
                  <a:schemeClr val="bg1"/>
                </a:solidFill>
                <a:effectLst/>
              </a:rPr>
              <a:t>Quando la quantità di uno o più prodotti presenti scende al di sotto di una determinata soglia, il dipendente responsabile della gestione del magazzino verrà avvisato dal software attraverso un avviso, che quel determinato articolo è quasi terminato e che dovrà rifornirsi degli stessi, potendo effettuare un ordine per gli articoli di cui l’azienda necessita. </a:t>
            </a:r>
            <a:endParaRPr lang="it-IT" dirty="0">
              <a:solidFill>
                <a:schemeClr val="bg1"/>
              </a:solidFill>
              <a:effectLst/>
            </a:endParaRPr>
          </a:p>
          <a:p>
            <a:pPr marL="0" indent="0">
              <a:buNone/>
            </a:pPr>
            <a:endParaRPr lang="it-IT" dirty="0">
              <a:effectLst/>
            </a:endParaRPr>
          </a:p>
          <a:p>
            <a:pPr>
              <a:buFont typeface="Wingdings" panose="05000000000000000000" pitchFamily="2" charset="2"/>
              <a:buChar char="v"/>
            </a:pPr>
            <a:r>
              <a:rPr lang="IT-IT" sz="2200" b="1" dirty="0">
                <a:solidFill>
                  <a:srgbClr val="66FF33"/>
                </a:solidFill>
                <a:effectLst/>
              </a:rPr>
              <a:t>Contabilità</a:t>
            </a:r>
          </a:p>
          <a:p>
            <a:pPr lvl="1"/>
            <a:r>
              <a:rPr lang="IT-IT" dirty="0">
                <a:solidFill>
                  <a:schemeClr val="bg1"/>
                </a:solidFill>
                <a:effectLst/>
              </a:rPr>
              <a:t>Le finanze dell’azienda verranno aggiornate automaticamente ogni qualvolta verranno effettuati degli ordini riguardanti il rifornimento di prodotti. </a:t>
            </a:r>
          </a:p>
          <a:p>
            <a:pPr lvl="1"/>
            <a:r>
              <a:rPr lang="IT-IT" dirty="0">
                <a:solidFill>
                  <a:schemeClr val="bg1"/>
                </a:solidFill>
                <a:effectLst/>
              </a:rPr>
              <a:t>Il dipendente responsabile di tale mansione potrà visualizzare tutte le informazioni riguardanti il denaro in uscita per queste operazioni e potrà scegliere di visualizzare le uscite avvenute nell’ultimo giorno, nell’ultima settimana, mese o anno.</a:t>
            </a:r>
          </a:p>
          <a:p>
            <a:endParaRPr lang="it-IT" dirty="0"/>
          </a:p>
        </p:txBody>
      </p:sp>
    </p:spTree>
    <p:extLst>
      <p:ext uri="{BB962C8B-B14F-4D97-AF65-F5344CB8AC3E}">
        <p14:creationId xmlns:p14="http://schemas.microsoft.com/office/powerpoint/2010/main" val="37063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775" y="424070"/>
            <a:ext cx="10364451" cy="980660"/>
          </a:xfrm>
        </p:spPr>
        <p:txBody>
          <a:bodyPr>
            <a:normAutofit fontScale="90000"/>
          </a:bodyPr>
          <a:lstStyle/>
          <a:p>
            <a:pPr algn="ctr"/>
            <a:br>
              <a:rPr lang="it-IT" b="1" dirty="0">
                <a:effectLst/>
              </a:rPr>
            </a:br>
            <a:r>
              <a:rPr lang="it-IT" sz="2200" b="1" dirty="0">
                <a:solidFill>
                  <a:schemeClr val="accent4"/>
                </a:solidFill>
                <a:effectLst/>
              </a:rPr>
              <a:t>Inserimento di un dipendente</a:t>
            </a:r>
            <a:br>
              <a:rPr lang="it-IT" b="1" dirty="0">
                <a:effectLst/>
              </a:rPr>
            </a:br>
            <a:endParaRPr lang="it-IT" dirty="0"/>
          </a:p>
        </p:txBody>
      </p:sp>
      <p:sp>
        <p:nvSpPr>
          <p:cNvPr id="3" name="Segnaposto contenuto 2"/>
          <p:cNvSpPr>
            <a:spLocks noGrp="1"/>
          </p:cNvSpPr>
          <p:nvPr>
            <p:ph idx="1"/>
          </p:nvPr>
        </p:nvSpPr>
        <p:spPr>
          <a:xfrm>
            <a:off x="913774" y="1404731"/>
            <a:ext cx="10363826" cy="4903304"/>
          </a:xfrm>
        </p:spPr>
        <p:txBody>
          <a:bodyPr>
            <a:normAutofit/>
          </a:bodyPr>
          <a:lstStyle/>
          <a:p>
            <a:pPr fontAlgn="base">
              <a:lnSpc>
                <a:spcPct val="140000"/>
              </a:lnSpc>
              <a:buFont typeface="Wingdings" panose="05000000000000000000" pitchFamily="2" charset="2"/>
              <a:buChar char="v"/>
            </a:pPr>
            <a:r>
              <a:rPr lang="it-IT" sz="2200" b="1" dirty="0">
                <a:solidFill>
                  <a:srgbClr val="66FF33"/>
                </a:solidFill>
                <a:effectLst/>
              </a:rPr>
              <a:t>Amministrazione</a:t>
            </a:r>
          </a:p>
          <a:p>
            <a:pPr lvl="1" fontAlgn="base"/>
            <a:r>
              <a:rPr lang="it-IT" dirty="0">
                <a:solidFill>
                  <a:schemeClr val="bg1"/>
                </a:solidFill>
                <a:effectLst/>
              </a:rPr>
              <a:t>In seguito all’assunzione, da parte dell’azienda, di un nuovo dipendente, sia esso un operatore del magazzino o un contabile, l’amministratore potrà, attraverso opportuni dati di accesso, aggiungere al database le informazioni riguardanti il nuovo dipendente.</a:t>
            </a:r>
          </a:p>
          <a:p>
            <a:pPr marL="457200" lvl="1" indent="0" fontAlgn="base">
              <a:buNone/>
            </a:pPr>
            <a:endParaRPr lang="it-IT" dirty="0">
              <a:effectLst/>
            </a:endParaRPr>
          </a:p>
          <a:p>
            <a:pPr marL="0" indent="0" algn="ctr" fontAlgn="base">
              <a:buNone/>
            </a:pPr>
            <a:r>
              <a:rPr lang="it-IT" sz="2000" b="1" dirty="0">
                <a:solidFill>
                  <a:schemeClr val="accent4"/>
                </a:solidFill>
                <a:effectLst/>
                <a:latin typeface="+mj-lt"/>
                <a:ea typeface="+mj-ea"/>
                <a:cs typeface="+mj-cs"/>
              </a:rPr>
              <a:t>Eliminazione di un dipendente</a:t>
            </a:r>
          </a:p>
          <a:p>
            <a:pPr fontAlgn="base">
              <a:lnSpc>
                <a:spcPct val="140000"/>
              </a:lnSpc>
              <a:buFont typeface="Wingdings" panose="05000000000000000000" pitchFamily="2" charset="2"/>
              <a:buChar char="v"/>
            </a:pPr>
            <a:r>
              <a:rPr lang="it-IT" sz="2200" b="1" dirty="0">
                <a:solidFill>
                  <a:srgbClr val="66FF33"/>
                </a:solidFill>
              </a:rPr>
              <a:t>Amministrazione</a:t>
            </a:r>
          </a:p>
          <a:p>
            <a:pPr lvl="1" fontAlgn="base"/>
            <a:r>
              <a:rPr lang="it-IT" dirty="0">
                <a:solidFill>
                  <a:schemeClr val="bg1"/>
                </a:solidFill>
                <a:effectLst/>
              </a:rPr>
              <a:t>In seguito al licenziamento, da parte dell’azienda, di un dipendente, sia esso un operatore del magazzino o un contabile, l’amministratore potrà, attraverso opportuni dati di accesso, rimuovere dal database le informazioni riguardanti il dipendente.</a:t>
            </a:r>
          </a:p>
          <a:p>
            <a:endParaRPr lang="it-IT" dirty="0"/>
          </a:p>
        </p:txBody>
      </p:sp>
    </p:spTree>
    <p:extLst>
      <p:ext uri="{BB962C8B-B14F-4D97-AF65-F5344CB8AC3E}">
        <p14:creationId xmlns:p14="http://schemas.microsoft.com/office/powerpoint/2010/main" val="97715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80669" y="257921"/>
            <a:ext cx="10515600" cy="1610678"/>
          </a:xfrm>
        </p:spPr>
        <p:txBody>
          <a:bodyPr>
            <a:normAutofit/>
          </a:bodyPr>
          <a:lstStyle/>
          <a:p>
            <a:pPr algn="ctr"/>
            <a:r>
              <a:rPr lang="it-IT" dirty="0">
                <a:effectLst/>
              </a:rPr>
              <a:t> </a:t>
            </a:r>
            <a:r>
              <a:rPr lang="it-IT" sz="3600" b="1" dirty="0">
                <a:solidFill>
                  <a:srgbClr val="FFFF00"/>
                </a:solidFill>
                <a:effectLst/>
              </a:rPr>
              <a:t>Struttura di gestione del gruppo di progetto</a:t>
            </a:r>
            <a:endParaRPr lang="it-IT" sz="3600" dirty="0">
              <a:solidFill>
                <a:srgbClr val="FFFF00"/>
              </a:solidFill>
            </a:endParaRPr>
          </a:p>
        </p:txBody>
      </p:sp>
      <p:sp>
        <p:nvSpPr>
          <p:cNvPr id="3" name="Segnaposto contenuto 2"/>
          <p:cNvSpPr>
            <a:spLocks noGrp="1"/>
          </p:cNvSpPr>
          <p:nvPr>
            <p:ph idx="1"/>
          </p:nvPr>
        </p:nvSpPr>
        <p:spPr>
          <a:xfrm>
            <a:off x="2013999" y="1868599"/>
            <a:ext cx="7460974" cy="3576505"/>
          </a:xfrm>
        </p:spPr>
        <p:txBody>
          <a:bodyPr>
            <a:normAutofit fontScale="92500" lnSpcReduction="10000"/>
          </a:bodyPr>
          <a:lstStyle/>
          <a:p>
            <a:pPr marL="0" lvl="0" indent="0">
              <a:buNone/>
            </a:pPr>
            <a:endParaRPr lang="it-IT" b="1" dirty="0">
              <a:effectLst/>
            </a:endParaRPr>
          </a:p>
          <a:p>
            <a:pPr lvl="0"/>
            <a:r>
              <a:rPr lang="it-IT" b="1" dirty="0">
                <a:solidFill>
                  <a:schemeClr val="bg1"/>
                </a:solidFill>
                <a:effectLst/>
              </a:rPr>
              <a:t>Manager Progetto</a:t>
            </a:r>
            <a:r>
              <a:rPr lang="it-IT" dirty="0">
                <a:solidFill>
                  <a:schemeClr val="bg1"/>
                </a:solidFill>
                <a:effectLst/>
              </a:rPr>
              <a:t>:    Gennaro Russo</a:t>
            </a:r>
          </a:p>
          <a:p>
            <a:pPr marL="0" indent="0">
              <a:buNone/>
            </a:pPr>
            <a:r>
              <a:rPr lang="it-IT" dirty="0">
                <a:solidFill>
                  <a:schemeClr val="bg1"/>
                </a:solidFill>
                <a:effectLst/>
              </a:rPr>
              <a:t> </a:t>
            </a:r>
          </a:p>
          <a:p>
            <a:pPr lvl="0"/>
            <a:r>
              <a:rPr lang="it-IT" b="1" dirty="0">
                <a:solidFill>
                  <a:schemeClr val="bg1"/>
                </a:solidFill>
                <a:effectLst/>
              </a:rPr>
              <a:t>Manager Valutazione</a:t>
            </a:r>
            <a:r>
              <a:rPr lang="it-IT" dirty="0">
                <a:solidFill>
                  <a:schemeClr val="bg1"/>
                </a:solidFill>
                <a:effectLst/>
              </a:rPr>
              <a:t>:    Mattia Taglianetti</a:t>
            </a:r>
          </a:p>
          <a:p>
            <a:endParaRPr lang="it-IT" dirty="0">
              <a:solidFill>
                <a:schemeClr val="bg1"/>
              </a:solidFill>
              <a:effectLst/>
            </a:endParaRPr>
          </a:p>
          <a:p>
            <a:pPr lvl="0"/>
            <a:r>
              <a:rPr lang="it-IT" b="1" dirty="0">
                <a:solidFill>
                  <a:schemeClr val="bg1"/>
                </a:solidFill>
                <a:effectLst/>
              </a:rPr>
              <a:t>Manager Documentazione</a:t>
            </a:r>
            <a:r>
              <a:rPr lang="it-IT" dirty="0">
                <a:solidFill>
                  <a:schemeClr val="bg1"/>
                </a:solidFill>
                <a:effectLst/>
              </a:rPr>
              <a:t>:     Mario Pio Urlo	</a:t>
            </a:r>
          </a:p>
          <a:p>
            <a:pPr marL="0" indent="0">
              <a:buNone/>
            </a:pPr>
            <a:endParaRPr lang="it-IT" dirty="0">
              <a:solidFill>
                <a:schemeClr val="bg1"/>
              </a:solidFill>
              <a:effectLst/>
            </a:endParaRPr>
          </a:p>
          <a:p>
            <a:pPr lvl="0"/>
            <a:r>
              <a:rPr lang="it-IT" b="1" dirty="0">
                <a:solidFill>
                  <a:schemeClr val="bg1"/>
                </a:solidFill>
                <a:effectLst/>
              </a:rPr>
              <a:t>Manager Gruppo</a:t>
            </a:r>
            <a:r>
              <a:rPr lang="it-IT" dirty="0">
                <a:solidFill>
                  <a:schemeClr val="bg1"/>
                </a:solidFill>
                <a:effectLst/>
              </a:rPr>
              <a:t>:     Pasquale Turi</a:t>
            </a:r>
          </a:p>
          <a:p>
            <a:endParaRPr lang="it-IT" dirty="0"/>
          </a:p>
        </p:txBody>
      </p:sp>
    </p:spTree>
    <p:extLst>
      <p:ext uri="{BB962C8B-B14F-4D97-AF65-F5344CB8AC3E}">
        <p14:creationId xmlns:p14="http://schemas.microsoft.com/office/powerpoint/2010/main" val="3765639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775" y="618517"/>
            <a:ext cx="10364451" cy="1097741"/>
          </a:xfrm>
        </p:spPr>
        <p:txBody>
          <a:bodyPr>
            <a:normAutofit fontScale="90000"/>
          </a:bodyPr>
          <a:lstStyle/>
          <a:p>
            <a:pPr algn="ctr"/>
            <a:r>
              <a:rPr lang="it-IT" sz="3200" b="1" dirty="0">
                <a:solidFill>
                  <a:srgbClr val="FFFF00"/>
                </a:solidFill>
                <a:effectLst/>
              </a:rPr>
              <a:t>Revisioni a personaggi/analisi dei task</a:t>
            </a:r>
            <a:br>
              <a:rPr lang="it-IT" dirty="0">
                <a:effectLst/>
              </a:rPr>
            </a:br>
            <a:endParaRPr lang="it-IT" dirty="0"/>
          </a:p>
        </p:txBody>
      </p:sp>
      <p:sp>
        <p:nvSpPr>
          <p:cNvPr id="3" name="Segnaposto contenuto 2"/>
          <p:cNvSpPr>
            <a:spLocks noGrp="1"/>
          </p:cNvSpPr>
          <p:nvPr>
            <p:ph idx="1"/>
          </p:nvPr>
        </p:nvSpPr>
        <p:spPr>
          <a:xfrm>
            <a:off x="914400" y="1464466"/>
            <a:ext cx="10363826" cy="1994351"/>
          </a:xfrm>
        </p:spPr>
        <p:txBody>
          <a:bodyPr vert="horz" lIns="91440" tIns="45720" rIns="91440" bIns="45720" rtlCol="0" anchor="t">
            <a:normAutofit/>
          </a:bodyPr>
          <a:lstStyle/>
          <a:p>
            <a:pPr fontAlgn="base"/>
            <a:r>
              <a:rPr lang="IT-IT" dirty="0">
                <a:solidFill>
                  <a:schemeClr val="bg1"/>
                </a:solidFill>
                <a:effectLst/>
              </a:rPr>
              <a:t>Nella prosecuzione del progetto abbiamo riscontrato l'esigenza di inserire un nuovo personaggio, ossi</a:t>
            </a:r>
            <a:r>
              <a:rPr lang="IT-IT" dirty="0">
                <a:solidFill>
                  <a:schemeClr val="bg1"/>
                </a:solidFill>
              </a:rPr>
              <a:t>a</a:t>
            </a:r>
            <a:r>
              <a:rPr lang="IT-IT" dirty="0">
                <a:solidFill>
                  <a:schemeClr val="bg1"/>
                </a:solidFill>
                <a:effectLst/>
              </a:rPr>
              <a:t> l'amministratore: colui che svolgerà le direttive sull'assunzione e la rimozione degli operai dell'azienda, ed è colui che gestirà </a:t>
            </a:r>
            <a:r>
              <a:rPr lang="IT-IT" dirty="0">
                <a:solidFill>
                  <a:schemeClr val="bg1"/>
                </a:solidFill>
              </a:rPr>
              <a:t>il flusso economico della azienda</a:t>
            </a:r>
            <a:r>
              <a:rPr lang="IT-IT" dirty="0">
                <a:solidFill>
                  <a:schemeClr val="bg1"/>
                </a:solidFill>
                <a:effectLst/>
              </a:rPr>
              <a:t>.</a:t>
            </a:r>
          </a:p>
          <a:p>
            <a:pPr marL="0" indent="0" fontAlgn="base">
              <a:buNone/>
            </a:pPr>
            <a:endParaRPr lang="it-IT" dirty="0">
              <a:effectLst/>
            </a:endParaRPr>
          </a:p>
          <a:p>
            <a:endParaRPr lang="it-IT" dirty="0"/>
          </a:p>
        </p:txBody>
      </p:sp>
    </p:spTree>
    <p:extLst>
      <p:ext uri="{BB962C8B-B14F-4D97-AF65-F5344CB8AC3E}">
        <p14:creationId xmlns:p14="http://schemas.microsoft.com/office/powerpoint/2010/main" val="410117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FF00"/>
                </a:solidFill>
              </a:rPr>
              <a:t>                     Analisi Comparativa</a:t>
            </a:r>
          </a:p>
        </p:txBody>
      </p:sp>
      <p:sp>
        <p:nvSpPr>
          <p:cNvPr id="3" name="Segnaposto contenuto 2"/>
          <p:cNvSpPr>
            <a:spLocks noGrp="1"/>
          </p:cNvSpPr>
          <p:nvPr>
            <p:ph idx="1"/>
          </p:nvPr>
        </p:nvSpPr>
        <p:spPr/>
        <p:txBody>
          <a:bodyPr vert="horz" lIns="91440" tIns="45720" rIns="91440" bIns="45720" rtlCol="0" anchor="t">
            <a:normAutofit/>
          </a:bodyPr>
          <a:lstStyle/>
          <a:p>
            <a:r>
              <a:rPr lang="IT-IT" dirty="0">
                <a:solidFill>
                  <a:schemeClr val="bg1"/>
                </a:solidFill>
              </a:rPr>
              <a:t>Attraverso opportune ricerche su scala globale per quanto riguarda il mercato dei software gestionali, siamo venuti a capo di 3 tipologie di sistemi che si sono sviluppati nel tempo e che ora mantengono il mercato.</a:t>
            </a:r>
          </a:p>
        </p:txBody>
      </p:sp>
    </p:spTree>
    <p:extLst>
      <p:ext uri="{BB962C8B-B14F-4D97-AF65-F5344CB8AC3E}">
        <p14:creationId xmlns:p14="http://schemas.microsoft.com/office/powerpoint/2010/main" val="129398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3"/>
          <p:cNvPicPr>
            <a:picLocks noChangeAspect="1"/>
          </p:cNvPicPr>
          <p:nvPr/>
        </p:nvPicPr>
        <p:blipFill>
          <a:blip r:embed="rId3"/>
          <a:stretch>
            <a:fillRect/>
          </a:stretch>
        </p:blipFill>
        <p:spPr>
          <a:xfrm>
            <a:off x="398779" y="3814203"/>
            <a:ext cx="3975069" cy="2504535"/>
          </a:xfrm>
          <a:prstGeom prst="rect">
            <a:avLst/>
          </a:prstGeom>
          <a:ln>
            <a:noFill/>
          </a:ln>
          <a:effectLst>
            <a:outerShdw blurRad="292100" dist="139700" dir="2700000" algn="tl" rotWithShape="0">
              <a:srgbClr val="333333">
                <a:alpha val="65000"/>
              </a:srgbClr>
            </a:outerShdw>
          </a:effectLst>
        </p:spPr>
      </p:pic>
      <p:pic>
        <p:nvPicPr>
          <p:cNvPr id="4" name="Segnaposto contenuto 3"/>
          <p:cNvPicPr>
            <a:picLocks noChangeAspect="1"/>
          </p:cNvPicPr>
          <p:nvPr/>
        </p:nvPicPr>
        <p:blipFill>
          <a:blip r:embed="rId4"/>
          <a:stretch>
            <a:fillRect/>
          </a:stretch>
        </p:blipFill>
        <p:spPr>
          <a:xfrm>
            <a:off x="398779" y="1061567"/>
            <a:ext cx="4060441" cy="2333323"/>
          </a:xfrm>
          <a:prstGeom prst="rect">
            <a:avLst/>
          </a:prstGeom>
          <a:ln>
            <a:noFill/>
          </a:ln>
          <a:effectLst>
            <a:outerShdw blurRad="292100" dist="139700" dir="2700000" algn="tl" rotWithShape="0">
              <a:srgbClr val="333333">
                <a:alpha val="65000"/>
              </a:srgbClr>
            </a:outerShdw>
          </a:effectLst>
        </p:spPr>
      </p:pic>
      <p:sp>
        <p:nvSpPr>
          <p:cNvPr id="2" name="Rettangolo 1"/>
          <p:cNvSpPr/>
          <p:nvPr/>
        </p:nvSpPr>
        <p:spPr>
          <a:xfrm>
            <a:off x="5119174" y="921489"/>
            <a:ext cx="6198182" cy="6001643"/>
          </a:xfrm>
          <a:prstGeom prst="rect">
            <a:avLst/>
          </a:prstGeom>
        </p:spPr>
        <p:txBody>
          <a:bodyPr wrap="square" anchor="t">
            <a:spAutoFit/>
          </a:bodyPr>
          <a:lstStyle/>
          <a:p>
            <a:pPr marL="457200" indent="-457200">
              <a:buFont typeface="+mj-lt"/>
              <a:buAutoNum type="arabicPeriod"/>
            </a:pPr>
            <a:r>
              <a:rPr lang="IT-IT" sz="2200" b="1" dirty="0">
                <a:solidFill>
                  <a:srgbClr val="66FF33"/>
                </a:solidFill>
              </a:rPr>
              <a:t>MS-DOS </a:t>
            </a:r>
            <a:r>
              <a:rPr lang="IT-IT" sz="2400" b="1" dirty="0"/>
              <a:t>                                                                                         </a:t>
            </a:r>
            <a:r>
              <a:rPr lang="IT-IT" sz="2000" dirty="0">
                <a:solidFill>
                  <a:schemeClr val="bg1"/>
                </a:solidFill>
              </a:rPr>
              <a:t>Leggendo e osservando articoli riguardanti sistemi esistenti abbiamo denotato che la maggior parte dei sistemi già esistenti sviluppano un'interfaccia tipizzata come MS-DOS ossia un’ interfaccia minimale che non prospetta e rispetta nessun principio di un Iterazione Uomo Macchina.</a:t>
            </a:r>
          </a:p>
          <a:p>
            <a:pPr marL="457200" indent="-457200">
              <a:buFont typeface="+mj-lt"/>
              <a:buAutoNum type="arabicPeriod"/>
            </a:pPr>
            <a:endParaRPr lang="it-IT" sz="2000" dirty="0">
              <a:solidFill>
                <a:schemeClr val="bg1"/>
              </a:solidFill>
            </a:endParaRPr>
          </a:p>
          <a:p>
            <a:pPr marL="457200" indent="-457200">
              <a:buFont typeface="+mj-lt"/>
              <a:buAutoNum type="arabicPeriod"/>
            </a:pPr>
            <a:endParaRPr lang="it-IT" sz="2000" dirty="0">
              <a:solidFill>
                <a:schemeClr val="bg1"/>
              </a:solidFill>
            </a:endParaRPr>
          </a:p>
          <a:p>
            <a:pPr marL="457200" indent="-457200">
              <a:buFont typeface="+mj-lt"/>
              <a:buAutoNum type="arabicPeriod"/>
            </a:pPr>
            <a:endParaRPr lang="it-IT" sz="2000" dirty="0">
              <a:solidFill>
                <a:schemeClr val="bg1"/>
              </a:solidFill>
            </a:endParaRPr>
          </a:p>
          <a:p>
            <a:pPr marL="457200" indent="-457200">
              <a:buAutoNum type="arabicPeriod" startAt="2"/>
            </a:pPr>
            <a:r>
              <a:rPr lang="IT-IT" sz="2000" b="1" dirty="0">
                <a:solidFill>
                  <a:srgbClr val="66FF33"/>
                </a:solidFill>
              </a:rPr>
              <a:t>RGB</a:t>
            </a:r>
          </a:p>
          <a:p>
            <a:pPr lvl="1"/>
            <a:r>
              <a:rPr lang="IT-IT" sz="2000" dirty="0">
                <a:solidFill>
                  <a:schemeClr val="bg1"/>
                </a:solidFill>
              </a:rPr>
              <a:t>Con i modelli dei colori sono stati creati altri sistemi composti da una grafica migliore e che inizia a far    ambientare meglio l’utente e che lo aiuta nella    distinzione fra i campi e i vari elementi del gestionale</a:t>
            </a:r>
            <a:r>
              <a:rPr lang="IT-IT" sz="2000" dirty="0">
                <a:solidFill>
                  <a:srgbClr val="66FF33"/>
                </a:solidFill>
              </a:rPr>
              <a:t>.</a:t>
            </a:r>
          </a:p>
          <a:p>
            <a:endParaRPr lang="it-IT" sz="2000" dirty="0">
              <a:solidFill>
                <a:srgbClr val="66FF33"/>
              </a:solidFill>
            </a:endParaRPr>
          </a:p>
          <a:p>
            <a:endParaRPr lang="en-US" sz="2000" dirty="0">
              <a:solidFill>
                <a:schemeClr val="bg1"/>
              </a:solidFill>
            </a:endParaRPr>
          </a:p>
          <a:p>
            <a:pPr marL="457200" indent="-457200">
              <a:buFont typeface="+mj-lt"/>
              <a:buAutoNum type="arabicPeriod"/>
            </a:pPr>
            <a:endParaRPr lang="en-US" sz="2000" dirty="0">
              <a:solidFill>
                <a:schemeClr val="bg1"/>
              </a:solidFill>
            </a:endParaRPr>
          </a:p>
        </p:txBody>
      </p:sp>
      <p:sp>
        <p:nvSpPr>
          <p:cNvPr id="3" name="Rettangolo 2"/>
          <p:cNvSpPr/>
          <p:nvPr/>
        </p:nvSpPr>
        <p:spPr>
          <a:xfrm>
            <a:off x="2847687" y="148857"/>
            <a:ext cx="5768774" cy="523220"/>
          </a:xfrm>
          <a:prstGeom prst="rect">
            <a:avLst/>
          </a:prstGeom>
        </p:spPr>
        <p:txBody>
          <a:bodyPr wrap="square">
            <a:spAutoFit/>
          </a:bodyPr>
          <a:lstStyle/>
          <a:p>
            <a:pPr algn="ctr"/>
            <a:r>
              <a:rPr lang="it-IT" sz="2800" b="1" dirty="0">
                <a:solidFill>
                  <a:srgbClr val="FFFF00"/>
                </a:solidFill>
              </a:rPr>
              <a:t>Analisi comparativa</a:t>
            </a:r>
            <a:r>
              <a:rPr lang="it-IT" sz="2800" dirty="0"/>
              <a:t>  </a:t>
            </a:r>
            <a:endParaRPr lang="it-IT" dirty="0"/>
          </a:p>
        </p:txBody>
      </p:sp>
    </p:spTree>
    <p:extLst>
      <p:ext uri="{BB962C8B-B14F-4D97-AF65-F5344CB8AC3E}">
        <p14:creationId xmlns:p14="http://schemas.microsoft.com/office/powerpoint/2010/main" val="2561300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493061" y="759615"/>
            <a:ext cx="6275859" cy="3388316"/>
          </a:xfrm>
        </p:spPr>
        <p:txBody>
          <a:bodyPr>
            <a:normAutofit/>
          </a:bodyPr>
          <a:lstStyle/>
          <a:p>
            <a:r>
              <a:rPr lang="IT-IT" sz="2800" b="1" dirty="0">
                <a:solidFill>
                  <a:srgbClr val="66FF33"/>
                </a:solidFill>
              </a:rPr>
              <a:t>3.   Software Generico</a:t>
            </a:r>
            <a:br>
              <a:rPr lang="it-IT" sz="2800" b="1" dirty="0"/>
            </a:br>
            <a:r>
              <a:rPr lang="IT-IT" sz="2800" dirty="0">
                <a:solidFill>
                  <a:schemeClr val="bg1"/>
                </a:solidFill>
              </a:rPr>
              <a:t>Visionando anche software più moderni, </a:t>
            </a:r>
            <a:br>
              <a:rPr lang="it-IT" sz="2800" dirty="0"/>
            </a:br>
            <a:r>
              <a:rPr lang="IT-IT" sz="2800" dirty="0">
                <a:solidFill>
                  <a:schemeClr val="bg1"/>
                </a:solidFill>
              </a:rPr>
              <a:t>incominciamo a vedere interfacce </a:t>
            </a:r>
            <a:br>
              <a:rPr lang="it-IT" sz="2800" dirty="0"/>
            </a:br>
            <a:r>
              <a:rPr lang="IT-IT" sz="2800" dirty="0">
                <a:solidFill>
                  <a:schemeClr val="bg1"/>
                </a:solidFill>
              </a:rPr>
              <a:t>sviluppata in modo migliore, avendo delle </a:t>
            </a:r>
            <a:br>
              <a:rPr lang="it-IT" sz="2800" dirty="0"/>
            </a:br>
            <a:r>
              <a:rPr lang="IT-IT" sz="2800" dirty="0">
                <a:solidFill>
                  <a:schemeClr val="bg1"/>
                </a:solidFill>
              </a:rPr>
              <a:t>immagini vicino a i campi di inserimento, ma anche in questo caso denotiamo l’assenza di opportuni metodi che aiutano l’utente in ogni suo minimo dubbio.</a:t>
            </a:r>
          </a:p>
        </p:txBody>
      </p:sp>
      <p:pic>
        <p:nvPicPr>
          <p:cNvPr id="6" name="Segnaposto contenuto 5"/>
          <p:cNvPicPr>
            <a:picLocks noGrp="1" noChangeAspect="1"/>
          </p:cNvPicPr>
          <p:nvPr>
            <p:ph idx="1"/>
          </p:nvPr>
        </p:nvPicPr>
        <p:blipFill>
          <a:blip r:embed="rId3"/>
          <a:stretch>
            <a:fillRect/>
          </a:stretch>
        </p:blipFill>
        <p:spPr>
          <a:xfrm>
            <a:off x="599315" y="1557541"/>
            <a:ext cx="4268571" cy="2499746"/>
          </a:xfrm>
        </p:spPr>
      </p:pic>
    </p:spTree>
    <p:extLst>
      <p:ext uri="{BB962C8B-B14F-4D97-AF65-F5344CB8AC3E}">
        <p14:creationId xmlns:p14="http://schemas.microsoft.com/office/powerpoint/2010/main" val="3978247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774" y="412777"/>
            <a:ext cx="10364451" cy="661643"/>
          </a:xfrm>
        </p:spPr>
        <p:txBody>
          <a:bodyPr>
            <a:normAutofit fontScale="90000"/>
          </a:bodyPr>
          <a:lstStyle/>
          <a:p>
            <a:pPr algn="ctr"/>
            <a:br>
              <a:rPr lang="it-IT" sz="3200" b="1" dirty="0">
                <a:solidFill>
                  <a:srgbClr val="FFFF00"/>
                </a:solidFill>
                <a:effectLst/>
              </a:rPr>
            </a:br>
            <a:br>
              <a:rPr lang="it-IT" sz="3200" b="1" dirty="0">
                <a:solidFill>
                  <a:srgbClr val="FFFF00"/>
                </a:solidFill>
                <a:effectLst/>
              </a:rPr>
            </a:br>
            <a:r>
              <a:rPr lang="it-IT" sz="3200" b="1" dirty="0">
                <a:solidFill>
                  <a:srgbClr val="FFFF00"/>
                </a:solidFill>
                <a:effectLst/>
              </a:rPr>
              <a:t>Idee iniziali di progetto</a:t>
            </a:r>
            <a:br>
              <a:rPr lang="it-IT" dirty="0">
                <a:effectLst/>
              </a:rPr>
            </a:br>
            <a:r>
              <a:rPr lang="it-IT" b="1" dirty="0">
                <a:effectLst/>
              </a:rPr>
              <a:t> </a:t>
            </a:r>
            <a:br>
              <a:rPr lang="it-IT" dirty="0">
                <a:effectLst/>
              </a:rPr>
            </a:br>
            <a:endParaRPr lang="it-IT" dirty="0"/>
          </a:p>
        </p:txBody>
      </p:sp>
      <p:sp>
        <p:nvSpPr>
          <p:cNvPr id="3" name="Segnaposto contenuto 2"/>
          <p:cNvSpPr>
            <a:spLocks noGrp="1"/>
          </p:cNvSpPr>
          <p:nvPr>
            <p:ph idx="1"/>
          </p:nvPr>
        </p:nvSpPr>
        <p:spPr>
          <a:xfrm>
            <a:off x="5838825" y="1885950"/>
            <a:ext cx="6129337" cy="3730601"/>
          </a:xfrm>
        </p:spPr>
        <p:txBody>
          <a:bodyPr vert="horz" lIns="91440" tIns="45720" rIns="91440" bIns="45720" rtlCol="0" anchor="t">
            <a:normAutofit fontScale="92500" lnSpcReduction="20000"/>
          </a:bodyPr>
          <a:lstStyle/>
          <a:p>
            <a:pPr fontAlgn="base">
              <a:buFont typeface="Wingdings" panose="05000000000000000000" pitchFamily="2" charset="2"/>
              <a:buChar char="v"/>
            </a:pPr>
            <a:r>
              <a:rPr lang="IT-IT" sz="2200" b="1" dirty="0">
                <a:solidFill>
                  <a:srgbClr val="66FF33"/>
                </a:solidFill>
                <a:effectLst/>
              </a:rPr>
              <a:t>Scenario globale: </a:t>
            </a:r>
          </a:p>
          <a:p>
            <a:pPr lvl="1"/>
            <a:r>
              <a:rPr lang="IT-IT" dirty="0">
                <a:solidFill>
                  <a:schemeClr val="bg1"/>
                </a:solidFill>
                <a:effectLst/>
              </a:rPr>
              <a:t>L'utente che accederà per la prima volta al gestionale dovrà accedere in base alle proprie mansioni, ossia esso sarà suddiviso in contabile , magazziniere o amministratore. </a:t>
            </a:r>
            <a:endParaRPr lang="it-IT" dirty="0">
              <a:solidFill>
                <a:schemeClr val="bg1"/>
              </a:solidFill>
              <a:effectLst/>
            </a:endParaRPr>
          </a:p>
          <a:p>
            <a:pPr lvl="1"/>
            <a:r>
              <a:rPr lang="IT-IT" dirty="0">
                <a:solidFill>
                  <a:schemeClr val="bg1"/>
                </a:solidFill>
                <a:effectLst/>
              </a:rPr>
              <a:t>Il contabile accederà alle schermate relative al flusso economico e alla modifica dei prezzi. </a:t>
            </a:r>
          </a:p>
          <a:p>
            <a:pPr lvl="1"/>
            <a:r>
              <a:rPr lang="IT-IT" dirty="0">
                <a:solidFill>
                  <a:schemeClr val="bg1"/>
                </a:solidFill>
                <a:effectLst/>
              </a:rPr>
              <a:t>Mentre il magazziniere, anche esso accederà ad una schermata, ma inerente al caricamento degli elementi e alla visualizzazione degli articoli disponibili.</a:t>
            </a:r>
          </a:p>
          <a:p>
            <a:pPr lvl="1"/>
            <a:r>
              <a:rPr lang="IT-IT" dirty="0">
                <a:solidFill>
                  <a:srgbClr val="FFFFFF"/>
                </a:solidFill>
              </a:rPr>
              <a:t>Nel caso dell'amministratore, invece, esso accederà alle funziona per la gestione dei dipendenti.</a:t>
            </a:r>
          </a:p>
          <a:p>
            <a:endParaRPr lang="it-IT" dirty="0"/>
          </a:p>
        </p:txBody>
      </p:sp>
      <p:pic>
        <p:nvPicPr>
          <p:cNvPr id="7" name="Immagine 6"/>
          <p:cNvPicPr>
            <a:picLocks noChangeAspect="1"/>
          </p:cNvPicPr>
          <p:nvPr/>
        </p:nvPicPr>
        <p:blipFill>
          <a:blip r:embed="rId2"/>
          <a:stretch>
            <a:fillRect/>
          </a:stretch>
        </p:blipFill>
        <p:spPr>
          <a:xfrm>
            <a:off x="285750" y="1885950"/>
            <a:ext cx="5190844" cy="3690100"/>
          </a:xfrm>
          <a:prstGeom prst="rect">
            <a:avLst/>
          </a:prstGeom>
        </p:spPr>
      </p:pic>
      <p:sp>
        <p:nvSpPr>
          <p:cNvPr id="4" name="CasellaDiTesto 3"/>
          <p:cNvSpPr txBox="1"/>
          <p:nvPr/>
        </p:nvSpPr>
        <p:spPr>
          <a:xfrm>
            <a:off x="4610100" y="862330"/>
            <a:ext cx="2743200" cy="584775"/>
          </a:xfrm>
          <a:prstGeom prst="rect">
            <a:avLst/>
          </a:prstGeom>
        </p:spPr>
        <p:txBody>
          <a:bodyPr rtlCol="0">
            <a:spAutoFit/>
          </a:bodyPr>
          <a:lstStyle/>
          <a:p>
            <a:pPr algn="ctr"/>
            <a:r>
              <a:rPr lang="IT-IT" sz="3200" b="1" dirty="0" err="1">
                <a:solidFill>
                  <a:srgbClr val="FFFF00"/>
                </a:solidFill>
                <a:latin typeface="Calibri light"/>
              </a:rPr>
              <a:t>Paper</a:t>
            </a:r>
            <a:r>
              <a:rPr lang="IT-IT" sz="3200" b="1" dirty="0">
                <a:solidFill>
                  <a:srgbClr val="FFFF00"/>
                </a:solidFill>
                <a:latin typeface="Calibri light"/>
              </a:rPr>
              <a:t> Sketch</a:t>
            </a:r>
          </a:p>
        </p:txBody>
      </p:sp>
    </p:spTree>
    <p:extLst>
      <p:ext uri="{BB962C8B-B14F-4D97-AF65-F5344CB8AC3E}">
        <p14:creationId xmlns:p14="http://schemas.microsoft.com/office/powerpoint/2010/main" val="415059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13774" y="982981"/>
            <a:ext cx="10363826" cy="1623060"/>
          </a:xfrm>
        </p:spPr>
        <p:txBody>
          <a:bodyPr>
            <a:normAutofit fontScale="92500"/>
          </a:bodyPr>
          <a:lstStyle/>
          <a:p>
            <a:pPr fontAlgn="base">
              <a:buFont typeface="Wingdings" panose="05000000000000000000" pitchFamily="2" charset="2"/>
              <a:buChar char="v"/>
            </a:pPr>
            <a:r>
              <a:rPr lang="it-IT" sz="2200" b="1" dirty="0">
                <a:solidFill>
                  <a:srgbClr val="66FF33"/>
                </a:solidFill>
                <a:effectLst/>
              </a:rPr>
              <a:t>Catalogazione degli articoli:</a:t>
            </a:r>
            <a:r>
              <a:rPr lang="it-IT" dirty="0">
                <a:effectLst/>
              </a:rPr>
              <a:t> </a:t>
            </a:r>
          </a:p>
          <a:p>
            <a:pPr lvl="1" fontAlgn="base"/>
            <a:r>
              <a:rPr lang="it-IT" dirty="0">
                <a:solidFill>
                  <a:schemeClr val="bg1"/>
                </a:solidFill>
                <a:effectLst/>
              </a:rPr>
              <a:t>All'arrivo dei nuovi elementi l'utente svolgerà l'azione di catalogazione degli articoli. Esso accederà alla schermata e inserirà i nuovi articoli, acquistando i nuovi articoli disponibili, dividendoli per i propri requisiti (Taglia, Colore, Quantità). </a:t>
            </a:r>
          </a:p>
          <a:p>
            <a:pPr marL="0" indent="0">
              <a:buNone/>
            </a:pPr>
            <a:endParaRPr lang="it-IT" dirty="0"/>
          </a:p>
        </p:txBody>
      </p:sp>
      <p:pic>
        <p:nvPicPr>
          <p:cNvPr id="4" name="Immagine 3"/>
          <p:cNvPicPr>
            <a:picLocks noChangeAspect="1"/>
          </p:cNvPicPr>
          <p:nvPr/>
        </p:nvPicPr>
        <p:blipFill>
          <a:blip r:embed="rId2"/>
          <a:stretch>
            <a:fillRect/>
          </a:stretch>
        </p:blipFill>
        <p:spPr>
          <a:xfrm>
            <a:off x="913774" y="2774855"/>
            <a:ext cx="3952381" cy="3571429"/>
          </a:xfrm>
          <a:prstGeom prst="rect">
            <a:avLst/>
          </a:prstGeom>
        </p:spPr>
      </p:pic>
      <p:sp>
        <p:nvSpPr>
          <p:cNvPr id="5" name="Rettangolo 4"/>
          <p:cNvSpPr/>
          <p:nvPr/>
        </p:nvSpPr>
        <p:spPr>
          <a:xfrm>
            <a:off x="5023877" y="3550265"/>
            <a:ext cx="6096000" cy="1323439"/>
          </a:xfrm>
          <a:prstGeom prst="rect">
            <a:avLst/>
          </a:prstGeom>
        </p:spPr>
        <p:txBody>
          <a:bodyPr>
            <a:spAutoFit/>
          </a:bodyPr>
          <a:lstStyle/>
          <a:p>
            <a:pPr marL="285750" indent="-285750">
              <a:buFont typeface="Arial" panose="020B0604020202020204" pitchFamily="34" charset="0"/>
              <a:buChar char="•"/>
            </a:pPr>
            <a:r>
              <a:rPr lang="it-IT" sz="2000" dirty="0">
                <a:solidFill>
                  <a:schemeClr val="bg1"/>
                </a:solidFill>
              </a:rPr>
              <a:t>L’utente potrà catalogare gli articoli e quindi inserirli nel catalogo attraverso un semplice menù dove potrà aggiungere le informazioni dell’articolo e confermare la sua catalogazione.</a:t>
            </a:r>
          </a:p>
        </p:txBody>
      </p:sp>
    </p:spTree>
    <p:extLst>
      <p:ext uri="{BB962C8B-B14F-4D97-AF65-F5344CB8AC3E}">
        <p14:creationId xmlns:p14="http://schemas.microsoft.com/office/powerpoint/2010/main" val="215737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282805" y="3765767"/>
            <a:ext cx="6779639" cy="3424107"/>
          </a:xfrm>
        </p:spPr>
        <p:txBody>
          <a:bodyPr/>
          <a:lstStyle/>
          <a:p>
            <a:pPr lvl="1" algn="just" fontAlgn="base"/>
            <a:r>
              <a:rPr lang="it-IT" dirty="0">
                <a:solidFill>
                  <a:schemeClr val="bg1"/>
                </a:solidFill>
                <a:effectLst/>
              </a:rPr>
              <a:t>All'arrivo dei nuovi prodotti l'utente inserirà gli elementi nel catalogo in base ai dettagli dell'articolo. </a:t>
            </a:r>
          </a:p>
          <a:p>
            <a:pPr lvl="1" fontAlgn="base"/>
            <a:r>
              <a:rPr lang="it-IT" dirty="0">
                <a:solidFill>
                  <a:schemeClr val="bg1"/>
                </a:solidFill>
                <a:effectLst/>
              </a:rPr>
              <a:t>Nel caso della rimozione, egli selezionerà l'elemento e la quantità e conferma la rimozione. </a:t>
            </a:r>
          </a:p>
          <a:p>
            <a:endParaRPr lang="it-IT" dirty="0"/>
          </a:p>
        </p:txBody>
      </p:sp>
      <p:pic>
        <p:nvPicPr>
          <p:cNvPr id="4" name="Picture 2" descr="IMG-20161121-WA0008"/>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90118" y="3500723"/>
            <a:ext cx="4526906" cy="27959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tangolo 1"/>
          <p:cNvSpPr/>
          <p:nvPr/>
        </p:nvSpPr>
        <p:spPr>
          <a:xfrm>
            <a:off x="95534" y="408300"/>
            <a:ext cx="6878472" cy="2277547"/>
          </a:xfrm>
          <a:prstGeom prst="rect">
            <a:avLst/>
          </a:prstGeom>
        </p:spPr>
        <p:txBody>
          <a:bodyPr wrap="square">
            <a:spAutoFit/>
          </a:bodyPr>
          <a:lstStyle/>
          <a:p>
            <a:pPr fontAlgn="base">
              <a:buFont typeface="Wingdings" panose="05000000000000000000" pitchFamily="2" charset="2"/>
              <a:buChar char="v"/>
            </a:pPr>
            <a:r>
              <a:rPr lang="it-IT" sz="2200" b="1" dirty="0">
                <a:solidFill>
                  <a:srgbClr val="66FF33"/>
                </a:solidFill>
              </a:rPr>
              <a:t>Acquisto, caricamento e rimozione degli elementi: </a:t>
            </a:r>
          </a:p>
          <a:p>
            <a:pPr lvl="1" fontAlgn="base"/>
            <a:r>
              <a:rPr lang="it-IT" sz="2000" dirty="0">
                <a:solidFill>
                  <a:schemeClr val="bg1"/>
                </a:solidFill>
              </a:rPr>
              <a:t>Ad ogni acquisto di un nuovo articolo il database verrà aggiornato.</a:t>
            </a:r>
          </a:p>
          <a:p>
            <a:pPr lvl="1" algn="just" fontAlgn="base"/>
            <a:r>
              <a:rPr lang="it-IT" sz="2000" dirty="0">
                <a:solidFill>
                  <a:schemeClr val="bg1"/>
                </a:solidFill>
              </a:rPr>
              <a:t>L'utente tramite il sistema, potrà visualizzare il flusso di caricamento e la rimozione degli elementi, quindi l'utente visualizzerà la pagina di login dove effettua l'accesso alla sua area di competenza. </a:t>
            </a:r>
          </a:p>
        </p:txBody>
      </p:sp>
      <p:pic>
        <p:nvPicPr>
          <p:cNvPr id="5" name="Immagine 4"/>
          <p:cNvPicPr>
            <a:picLocks noChangeAspect="1"/>
          </p:cNvPicPr>
          <p:nvPr/>
        </p:nvPicPr>
        <p:blipFill>
          <a:blip r:embed="rId3"/>
          <a:stretch>
            <a:fillRect/>
          </a:stretch>
        </p:blipFill>
        <p:spPr>
          <a:xfrm>
            <a:off x="7434470" y="408300"/>
            <a:ext cx="4041913" cy="2695001"/>
          </a:xfrm>
          <a:prstGeom prst="rect">
            <a:avLst/>
          </a:prstGeom>
        </p:spPr>
      </p:pic>
    </p:spTree>
    <p:extLst>
      <p:ext uri="{BB962C8B-B14F-4D97-AF65-F5344CB8AC3E}">
        <p14:creationId xmlns:p14="http://schemas.microsoft.com/office/powerpoint/2010/main" val="220302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142374" y="698313"/>
            <a:ext cx="10363826" cy="2033458"/>
          </a:xfrm>
        </p:spPr>
        <p:txBody>
          <a:bodyPr>
            <a:normAutofit lnSpcReduction="10000"/>
          </a:bodyPr>
          <a:lstStyle/>
          <a:p>
            <a:pPr>
              <a:buFont typeface="Wingdings" panose="05000000000000000000" pitchFamily="2" charset="2"/>
              <a:buChar char="v"/>
            </a:pPr>
            <a:r>
              <a:rPr lang="it-IT" sz="2200" b="1" dirty="0">
                <a:solidFill>
                  <a:srgbClr val="66FF33"/>
                </a:solidFill>
                <a:effectLst/>
              </a:rPr>
              <a:t>Inserimento ed eliminazione del dipendente:  </a:t>
            </a:r>
          </a:p>
          <a:p>
            <a:pPr lvl="1"/>
            <a:r>
              <a:rPr lang="it-IT" dirty="0">
                <a:solidFill>
                  <a:schemeClr val="bg1"/>
                </a:solidFill>
              </a:rPr>
              <a:t>In seguito all'assunzione da parte dell'azienda di un nuovo dipendente, sia esso un magazziniere/contabile, l'amministratore potrà, attraverso opportuni dati di accesso, aggiungere al database il nuovo dipendente. Nel caso inverso, nel licenziamento di un dipendente, l'amministratore potrà rimuovere il dipendente. </a:t>
            </a:r>
          </a:p>
        </p:txBody>
      </p:sp>
      <p:pic>
        <p:nvPicPr>
          <p:cNvPr id="4" name="Immagine 3"/>
          <p:cNvPicPr>
            <a:picLocks noChangeAspect="1"/>
          </p:cNvPicPr>
          <p:nvPr/>
        </p:nvPicPr>
        <p:blipFill>
          <a:blip r:embed="rId2"/>
          <a:stretch>
            <a:fillRect/>
          </a:stretch>
        </p:blipFill>
        <p:spPr>
          <a:xfrm>
            <a:off x="1142374" y="2943764"/>
            <a:ext cx="4206866" cy="3315819"/>
          </a:xfrm>
          <a:prstGeom prst="rect">
            <a:avLst/>
          </a:prstGeom>
        </p:spPr>
      </p:pic>
      <p:sp>
        <p:nvSpPr>
          <p:cNvPr id="5" name="Rettangolo 4"/>
          <p:cNvSpPr/>
          <p:nvPr/>
        </p:nvSpPr>
        <p:spPr>
          <a:xfrm>
            <a:off x="5574030" y="3318986"/>
            <a:ext cx="6096000" cy="1631216"/>
          </a:xfrm>
          <a:prstGeom prst="rect">
            <a:avLst/>
          </a:prstGeom>
        </p:spPr>
        <p:txBody>
          <a:bodyPr>
            <a:spAutoFit/>
          </a:bodyPr>
          <a:lstStyle/>
          <a:p>
            <a:pPr marL="285750" indent="-285750">
              <a:buFont typeface="Arial" panose="020B0604020202020204" pitchFamily="34" charset="0"/>
              <a:buChar char="•"/>
            </a:pPr>
            <a:r>
              <a:rPr lang="it-IT" sz="2000" dirty="0">
                <a:solidFill>
                  <a:schemeClr val="bg1"/>
                </a:solidFill>
              </a:rPr>
              <a:t>L’utente potrà inserire o eliminare un dipendente attraverso una semplice schermata dove potrà inserire i dati del nuovo dipendente nel caso di una nuova assunzione oppure potrà scegliere da una lista il dipendente da eliminare in caso di licenziamento</a:t>
            </a:r>
            <a:r>
              <a:rPr lang="it-IT" dirty="0">
                <a:solidFill>
                  <a:schemeClr val="bg1"/>
                </a:solidFill>
              </a:rPr>
              <a:t>. </a:t>
            </a:r>
          </a:p>
        </p:txBody>
      </p:sp>
    </p:spTree>
    <p:extLst>
      <p:ext uri="{BB962C8B-B14F-4D97-AF65-F5344CB8AC3E}">
        <p14:creationId xmlns:p14="http://schemas.microsoft.com/office/powerpoint/2010/main" val="103383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82021" y="218407"/>
            <a:ext cx="10364451" cy="673073"/>
          </a:xfrm>
        </p:spPr>
        <p:txBody>
          <a:bodyPr>
            <a:normAutofit/>
          </a:bodyPr>
          <a:lstStyle/>
          <a:p>
            <a:pPr algn="ctr"/>
            <a:r>
              <a:rPr lang="IT-IT" sz="3200" b="1" dirty="0" err="1">
                <a:solidFill>
                  <a:srgbClr val="FFFF00"/>
                </a:solidFill>
              </a:rPr>
              <a:t>Mockup</a:t>
            </a:r>
          </a:p>
        </p:txBody>
      </p:sp>
      <p:pic>
        <p:nvPicPr>
          <p:cNvPr id="1026" name="Picture 2" descr="Amministrazione-Aggiungi dipendente (Alternate 130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5" y="2327374"/>
            <a:ext cx="5050472" cy="322313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ome ale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353" y="2327374"/>
            <a:ext cx="5065873" cy="3223132"/>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p:cNvSpPr/>
          <p:nvPr/>
        </p:nvSpPr>
        <p:spPr>
          <a:xfrm>
            <a:off x="4697730" y="1409372"/>
            <a:ext cx="2868930" cy="400110"/>
          </a:xfrm>
          <a:prstGeom prst="rect">
            <a:avLst/>
          </a:prstGeom>
        </p:spPr>
        <p:txBody>
          <a:bodyPr wrap="square">
            <a:spAutoFit/>
          </a:bodyPr>
          <a:lstStyle/>
          <a:p>
            <a:pPr algn="ctr"/>
            <a:r>
              <a:rPr lang="it-IT" sz="2000" b="1" cap="all" dirty="0">
                <a:solidFill>
                  <a:srgbClr val="66FF33"/>
                </a:solidFill>
              </a:rPr>
              <a:t>Home page </a:t>
            </a:r>
          </a:p>
        </p:txBody>
      </p:sp>
    </p:spTree>
    <p:extLst>
      <p:ext uri="{BB962C8B-B14F-4D97-AF65-F5344CB8AC3E}">
        <p14:creationId xmlns:p14="http://schemas.microsoft.com/office/powerpoint/2010/main" val="2091040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ministrazione-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295" y="867425"/>
            <a:ext cx="4147045" cy="264820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mministrazione-Aggiungi dipendente in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119" y="867425"/>
            <a:ext cx="4376051" cy="2644312"/>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4451318" y="194519"/>
            <a:ext cx="3115342" cy="400110"/>
          </a:xfrm>
          <a:prstGeom prst="rect">
            <a:avLst/>
          </a:prstGeom>
        </p:spPr>
        <p:txBody>
          <a:bodyPr wrap="square">
            <a:spAutoFit/>
          </a:bodyPr>
          <a:lstStyle/>
          <a:p>
            <a:pPr algn="ctr"/>
            <a:r>
              <a:rPr lang="it-IT" sz="2000" b="1" cap="all" dirty="0">
                <a:solidFill>
                  <a:srgbClr val="66FF33"/>
                </a:solidFill>
              </a:rPr>
              <a:t>Area Amministratore</a:t>
            </a:r>
            <a:endParaRPr lang="it-IT" dirty="0"/>
          </a:p>
        </p:txBody>
      </p:sp>
      <p:pic>
        <p:nvPicPr>
          <p:cNvPr id="5" name="Immagine 4"/>
          <p:cNvPicPr>
            <a:picLocks noChangeAspect="1"/>
          </p:cNvPicPr>
          <p:nvPr/>
        </p:nvPicPr>
        <p:blipFill>
          <a:blip r:embed="rId4"/>
          <a:stretch>
            <a:fillRect/>
          </a:stretch>
        </p:blipFill>
        <p:spPr>
          <a:xfrm>
            <a:off x="3594910" y="3657219"/>
            <a:ext cx="4721234" cy="2977813"/>
          </a:xfrm>
          <a:prstGeom prst="rect">
            <a:avLst/>
          </a:prstGeom>
        </p:spPr>
      </p:pic>
    </p:spTree>
    <p:extLst>
      <p:ext uri="{BB962C8B-B14F-4D97-AF65-F5344CB8AC3E}">
        <p14:creationId xmlns:p14="http://schemas.microsoft.com/office/powerpoint/2010/main" val="21311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00855" y="487916"/>
            <a:ext cx="9942067" cy="830521"/>
          </a:xfrm>
        </p:spPr>
        <p:txBody>
          <a:bodyPr>
            <a:normAutofit/>
          </a:bodyPr>
          <a:lstStyle/>
          <a:p>
            <a:pPr algn="ctr"/>
            <a:r>
              <a:rPr lang="it-IT" b="1" dirty="0">
                <a:solidFill>
                  <a:srgbClr val="FFFF00"/>
                </a:solidFill>
                <a:effectLst/>
              </a:rPr>
              <a:t>Descrizione del problema</a:t>
            </a:r>
            <a:endParaRPr lang="it-IT" dirty="0"/>
          </a:p>
        </p:txBody>
      </p:sp>
      <p:sp>
        <p:nvSpPr>
          <p:cNvPr id="3" name="Segnaposto contenuto 2"/>
          <p:cNvSpPr>
            <a:spLocks noGrp="1"/>
          </p:cNvSpPr>
          <p:nvPr>
            <p:ph idx="1"/>
          </p:nvPr>
        </p:nvSpPr>
        <p:spPr>
          <a:xfrm>
            <a:off x="6524625" y="1733550"/>
            <a:ext cx="5285935" cy="4089475"/>
          </a:xfrm>
        </p:spPr>
        <p:txBody>
          <a:bodyPr vert="horz" lIns="91440" tIns="45720" rIns="91440" bIns="45720" rtlCol="0" anchor="t">
            <a:normAutofit fontScale="92500"/>
          </a:bodyPr>
          <a:lstStyle/>
          <a:p>
            <a:r>
              <a:rPr lang="IT-IT" dirty="0">
                <a:solidFill>
                  <a:schemeClr val="bg1"/>
                </a:solidFill>
                <a:effectLst/>
              </a:rPr>
              <a:t>Tramite i dati ISTAT in Italia abbiamo potuto osservare che una grande parte delle aziende italiane fallisce tramite la cattiva amministrazione della gestione delle proprie aziende. Si è potuto constatare che la maggior parte non riesce a tenere e a mantenere un buon riferimento fra il flusso economico e le giacenze aventi in magazzino.</a:t>
            </a:r>
          </a:p>
        </p:txBody>
      </p:sp>
      <p:pic>
        <p:nvPicPr>
          <p:cNvPr id="5" name="Immagine 4" descr="fallimenti.png"/>
          <p:cNvPicPr>
            <a:picLocks noChangeAspect="1"/>
          </p:cNvPicPr>
          <p:nvPr/>
        </p:nvPicPr>
        <p:blipFill>
          <a:blip r:embed="rId3"/>
          <a:stretch>
            <a:fillRect/>
          </a:stretch>
        </p:blipFill>
        <p:spPr>
          <a:xfrm>
            <a:off x="142875" y="1733550"/>
            <a:ext cx="6185265" cy="4188470"/>
          </a:xfrm>
          <a:prstGeom prst="rect">
            <a:avLst/>
          </a:prstGeom>
        </p:spPr>
      </p:pic>
    </p:spTree>
    <p:extLst>
      <p:ext uri="{BB962C8B-B14F-4D97-AF65-F5344CB8AC3E}">
        <p14:creationId xmlns:p14="http://schemas.microsoft.com/office/powerpoint/2010/main" val="89336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1237521" y="782985"/>
            <a:ext cx="4629191" cy="2959244"/>
          </a:xfrm>
          <a:prstGeom prst="rect">
            <a:avLst/>
          </a:prstGeom>
        </p:spPr>
      </p:pic>
      <p:pic>
        <p:nvPicPr>
          <p:cNvPr id="5" name="Immagine 4"/>
          <p:cNvPicPr>
            <a:picLocks noChangeAspect="1"/>
          </p:cNvPicPr>
          <p:nvPr/>
        </p:nvPicPr>
        <p:blipFill>
          <a:blip r:embed="rId3"/>
          <a:stretch>
            <a:fillRect/>
          </a:stretch>
        </p:blipFill>
        <p:spPr>
          <a:xfrm>
            <a:off x="3600958" y="3851316"/>
            <a:ext cx="4812030" cy="2892384"/>
          </a:xfrm>
          <a:prstGeom prst="rect">
            <a:avLst/>
          </a:prstGeom>
        </p:spPr>
      </p:pic>
      <p:pic>
        <p:nvPicPr>
          <p:cNvPr id="6" name="Immagine 5"/>
          <p:cNvPicPr>
            <a:picLocks noChangeAspect="1"/>
          </p:cNvPicPr>
          <p:nvPr/>
        </p:nvPicPr>
        <p:blipFill>
          <a:blip r:embed="rId4"/>
          <a:stretch>
            <a:fillRect/>
          </a:stretch>
        </p:blipFill>
        <p:spPr>
          <a:xfrm>
            <a:off x="6370463" y="782985"/>
            <a:ext cx="4419457" cy="2959244"/>
          </a:xfrm>
          <a:prstGeom prst="rect">
            <a:avLst/>
          </a:prstGeom>
        </p:spPr>
      </p:pic>
      <p:sp>
        <p:nvSpPr>
          <p:cNvPr id="7" name="Rettangolo 6"/>
          <p:cNvSpPr/>
          <p:nvPr/>
        </p:nvSpPr>
        <p:spPr>
          <a:xfrm>
            <a:off x="4795072" y="128277"/>
            <a:ext cx="2703008" cy="400110"/>
          </a:xfrm>
          <a:prstGeom prst="rect">
            <a:avLst/>
          </a:prstGeom>
        </p:spPr>
        <p:txBody>
          <a:bodyPr wrap="square">
            <a:spAutoFit/>
          </a:bodyPr>
          <a:lstStyle/>
          <a:p>
            <a:pPr lvl="0" algn="ctr"/>
            <a:r>
              <a:rPr lang="it-IT" sz="2000" b="1" cap="all" dirty="0">
                <a:solidFill>
                  <a:srgbClr val="66FF33"/>
                </a:solidFill>
              </a:rPr>
              <a:t>Area contabilità </a:t>
            </a:r>
            <a:endParaRPr lang="it-IT" dirty="0">
              <a:solidFill>
                <a:prstClr val="white"/>
              </a:solidFill>
            </a:endParaRPr>
          </a:p>
        </p:txBody>
      </p:sp>
    </p:spTree>
    <p:extLst>
      <p:ext uri="{BB962C8B-B14F-4D97-AF65-F5344CB8AC3E}">
        <p14:creationId xmlns:p14="http://schemas.microsoft.com/office/powerpoint/2010/main" val="45679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1163234" y="948688"/>
            <a:ext cx="4506046" cy="2885905"/>
          </a:xfrm>
          <a:prstGeom prst="rect">
            <a:avLst/>
          </a:prstGeom>
        </p:spPr>
      </p:pic>
      <p:pic>
        <p:nvPicPr>
          <p:cNvPr id="5" name="Immagine 4"/>
          <p:cNvPicPr>
            <a:picLocks noChangeAspect="1"/>
          </p:cNvPicPr>
          <p:nvPr/>
        </p:nvPicPr>
        <p:blipFill>
          <a:blip r:embed="rId3"/>
          <a:stretch>
            <a:fillRect/>
          </a:stretch>
        </p:blipFill>
        <p:spPr>
          <a:xfrm>
            <a:off x="6306043" y="948689"/>
            <a:ext cx="4529597" cy="2885905"/>
          </a:xfrm>
          <a:prstGeom prst="rect">
            <a:avLst/>
          </a:prstGeom>
        </p:spPr>
      </p:pic>
      <p:pic>
        <p:nvPicPr>
          <p:cNvPr id="6" name="Immagine 5"/>
          <p:cNvPicPr>
            <a:picLocks noChangeAspect="1"/>
          </p:cNvPicPr>
          <p:nvPr/>
        </p:nvPicPr>
        <p:blipFill>
          <a:blip r:embed="rId4"/>
          <a:stretch>
            <a:fillRect/>
          </a:stretch>
        </p:blipFill>
        <p:spPr>
          <a:xfrm>
            <a:off x="1163234" y="3933976"/>
            <a:ext cx="4506046" cy="2802520"/>
          </a:xfrm>
          <a:prstGeom prst="rect">
            <a:avLst/>
          </a:prstGeom>
        </p:spPr>
      </p:pic>
      <p:pic>
        <p:nvPicPr>
          <p:cNvPr id="7" name="Immagine 6"/>
          <p:cNvPicPr>
            <a:picLocks noChangeAspect="1"/>
          </p:cNvPicPr>
          <p:nvPr/>
        </p:nvPicPr>
        <p:blipFill>
          <a:blip r:embed="rId5"/>
          <a:stretch>
            <a:fillRect/>
          </a:stretch>
        </p:blipFill>
        <p:spPr>
          <a:xfrm>
            <a:off x="6306043" y="3933976"/>
            <a:ext cx="4529597" cy="2802520"/>
          </a:xfrm>
          <a:prstGeom prst="rect">
            <a:avLst/>
          </a:prstGeom>
        </p:spPr>
      </p:pic>
      <p:sp>
        <p:nvSpPr>
          <p:cNvPr id="8" name="Rettangolo 7"/>
          <p:cNvSpPr/>
          <p:nvPr/>
        </p:nvSpPr>
        <p:spPr>
          <a:xfrm>
            <a:off x="4824547" y="298832"/>
            <a:ext cx="2337178" cy="400110"/>
          </a:xfrm>
          <a:prstGeom prst="rect">
            <a:avLst/>
          </a:prstGeom>
        </p:spPr>
        <p:txBody>
          <a:bodyPr wrap="none">
            <a:spAutoFit/>
          </a:bodyPr>
          <a:lstStyle/>
          <a:p>
            <a:pPr lvl="0" algn="ctr"/>
            <a:r>
              <a:rPr lang="it-IT" sz="2000" b="1" cap="all" dirty="0">
                <a:solidFill>
                  <a:srgbClr val="66FF33"/>
                </a:solidFill>
              </a:rPr>
              <a:t>Area magazzino</a:t>
            </a:r>
            <a:endParaRPr lang="it-IT" dirty="0">
              <a:solidFill>
                <a:prstClr val="white"/>
              </a:solidFill>
            </a:endParaRPr>
          </a:p>
        </p:txBody>
      </p:sp>
    </p:spTree>
    <p:extLst>
      <p:ext uri="{BB962C8B-B14F-4D97-AF65-F5344CB8AC3E}">
        <p14:creationId xmlns:p14="http://schemas.microsoft.com/office/powerpoint/2010/main" val="2692849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775" y="618517"/>
            <a:ext cx="10364451" cy="695933"/>
          </a:xfrm>
        </p:spPr>
        <p:txBody>
          <a:bodyPr>
            <a:normAutofit fontScale="90000"/>
          </a:bodyPr>
          <a:lstStyle/>
          <a:p>
            <a:pPr algn="ctr"/>
            <a:br>
              <a:rPr lang="it-IT" sz="3200" b="1" dirty="0">
                <a:solidFill>
                  <a:srgbClr val="FFFF00"/>
                </a:solidFill>
                <a:effectLst/>
              </a:rPr>
            </a:br>
            <a:r>
              <a:rPr lang="it-IT" sz="3200" b="1" dirty="0">
                <a:solidFill>
                  <a:srgbClr val="FFFF00"/>
                </a:solidFill>
                <a:effectLst/>
              </a:rPr>
              <a:t>Breve descrizione dei pattern utilizzati</a:t>
            </a:r>
            <a:br>
              <a:rPr lang="it-IT" dirty="0">
                <a:effectLst/>
              </a:rPr>
            </a:br>
            <a:endParaRPr lang="it-IT" dirty="0"/>
          </a:p>
        </p:txBody>
      </p:sp>
      <p:sp>
        <p:nvSpPr>
          <p:cNvPr id="3" name="Segnaposto contenuto 2"/>
          <p:cNvSpPr>
            <a:spLocks noGrp="1"/>
          </p:cNvSpPr>
          <p:nvPr>
            <p:ph idx="1"/>
          </p:nvPr>
        </p:nvSpPr>
        <p:spPr>
          <a:xfrm>
            <a:off x="913775" y="1601282"/>
            <a:ext cx="10363826" cy="4490908"/>
          </a:xfrm>
        </p:spPr>
        <p:txBody>
          <a:bodyPr>
            <a:normAutofit fontScale="92500" lnSpcReduction="10000"/>
          </a:bodyPr>
          <a:lstStyle/>
          <a:p>
            <a:r>
              <a:rPr lang="it-IT" dirty="0">
                <a:solidFill>
                  <a:schemeClr val="bg1"/>
                </a:solidFill>
                <a:effectLst/>
              </a:rPr>
              <a:t>Per la creazione del nostro software sono stati utilizzati vari pattern, in base alle funzione offerte e dai tastk da eseguire. Per descrivere brevemente i pattern utilizzati , inseriamo un elenco di quelli utlizzati:</a:t>
            </a:r>
          </a:p>
          <a:p>
            <a:pPr marL="914400" lvl="1" indent="-457200">
              <a:buFont typeface="+mj-lt"/>
              <a:buAutoNum type="arabicParenR"/>
            </a:pPr>
            <a:r>
              <a:rPr lang="it-IT" dirty="0">
                <a:solidFill>
                  <a:schemeClr val="bg1"/>
                </a:solidFill>
              </a:rPr>
              <a:t>Breadcrumbs (Utilizzato per il menu di navigazione).</a:t>
            </a:r>
          </a:p>
          <a:p>
            <a:pPr marL="914400" lvl="1" indent="-457200">
              <a:buFont typeface="+mj-lt"/>
              <a:buAutoNum type="arabicParenR"/>
            </a:pPr>
            <a:endParaRPr lang="en-US" dirty="0">
              <a:solidFill>
                <a:schemeClr val="bg1"/>
              </a:solidFill>
              <a:effectLst/>
            </a:endParaRPr>
          </a:p>
          <a:p>
            <a:pPr marL="914400" lvl="1" indent="-457200">
              <a:buFont typeface="+mj-lt"/>
              <a:buAutoNum type="arabicParenR"/>
            </a:pPr>
            <a:r>
              <a:rPr lang="en-US" dirty="0">
                <a:solidFill>
                  <a:schemeClr val="bg1"/>
                </a:solidFill>
                <a:effectLst/>
              </a:rPr>
              <a:t>Password Strength Meter (Utilizzato per effettuare il login).</a:t>
            </a:r>
          </a:p>
          <a:p>
            <a:pPr marL="800100" lvl="1" indent="-342900">
              <a:buFont typeface="+mj-lt"/>
              <a:buAutoNum type="arabicParenR"/>
            </a:pPr>
            <a:endParaRPr lang="it-IT" dirty="0">
              <a:solidFill>
                <a:schemeClr val="bg1"/>
              </a:solidFill>
              <a:effectLst/>
            </a:endParaRPr>
          </a:p>
          <a:p>
            <a:pPr marL="914400" lvl="1" indent="-457200">
              <a:buFont typeface="+mj-lt"/>
              <a:buAutoNum type="arabicParenR"/>
            </a:pPr>
            <a:r>
              <a:rPr lang="en-US" dirty="0">
                <a:solidFill>
                  <a:schemeClr val="bg1"/>
                </a:solidFill>
                <a:effectLst/>
              </a:rPr>
              <a:t>Steps Left( In linea molto generale abbiamo utilizzato questo pattern per l’inserimento dei dati nelle form).</a:t>
            </a:r>
          </a:p>
          <a:p>
            <a:pPr marL="800100" lvl="1" indent="-342900">
              <a:buFont typeface="+mj-lt"/>
              <a:buAutoNum type="arabicParenR"/>
            </a:pPr>
            <a:endParaRPr lang="it-IT" dirty="0">
              <a:solidFill>
                <a:schemeClr val="bg1"/>
              </a:solidFill>
              <a:effectLst/>
            </a:endParaRPr>
          </a:p>
          <a:p>
            <a:pPr marL="914400" lvl="1" indent="-457200">
              <a:buFont typeface="+mj-lt"/>
              <a:buAutoNum type="arabicParenR"/>
            </a:pPr>
            <a:r>
              <a:rPr lang="en-US" dirty="0">
                <a:solidFill>
                  <a:schemeClr val="bg1"/>
                </a:solidFill>
                <a:effectLst/>
              </a:rPr>
              <a:t>Playthrough(Abbiamo usato questa tipologia di pattern ma sopratutto ne abbiamo appreso la tipologia inserendo poi nel nostro software un “omino Help”  che aiuta nell scelta e nella compilazione .</a:t>
            </a:r>
            <a:endParaRPr lang="it-IT" dirty="0">
              <a:solidFill>
                <a:schemeClr val="bg1"/>
              </a:solidFill>
              <a:effectLst/>
            </a:endParaRPr>
          </a:p>
          <a:p>
            <a:pPr marL="0" indent="0">
              <a:buNone/>
            </a:pPr>
            <a:endParaRPr lang="it-IT" dirty="0"/>
          </a:p>
        </p:txBody>
      </p:sp>
    </p:spTree>
    <p:extLst>
      <p:ext uri="{BB962C8B-B14F-4D97-AF65-F5344CB8AC3E}">
        <p14:creationId xmlns:p14="http://schemas.microsoft.com/office/powerpoint/2010/main" val="141649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149" y="104167"/>
            <a:ext cx="10364451" cy="775943"/>
          </a:xfrm>
        </p:spPr>
        <p:txBody>
          <a:bodyPr>
            <a:normAutofit fontScale="90000"/>
          </a:bodyPr>
          <a:lstStyle/>
          <a:p>
            <a:pPr algn="ctr"/>
            <a:br>
              <a:rPr lang="it-IT" sz="3200" b="1" dirty="0">
                <a:solidFill>
                  <a:srgbClr val="FFFF00"/>
                </a:solidFill>
                <a:effectLst/>
              </a:rPr>
            </a:br>
            <a:r>
              <a:rPr lang="it-IT" sz="3100" b="1" dirty="0">
                <a:solidFill>
                  <a:srgbClr val="FFFF00"/>
                </a:solidFill>
                <a:effectLst/>
              </a:rPr>
              <a:t>Relazione sulla tecnica di valutazione </a:t>
            </a:r>
            <a:br>
              <a:rPr lang="it-IT" sz="3100" b="1" dirty="0">
                <a:solidFill>
                  <a:srgbClr val="FFFF00"/>
                </a:solidFill>
                <a:effectLst/>
              </a:rPr>
            </a:br>
            <a:r>
              <a:rPr lang="it-IT" sz="3100" b="1" dirty="0">
                <a:solidFill>
                  <a:srgbClr val="FFFF00"/>
                </a:solidFill>
                <a:effectLst/>
              </a:rPr>
              <a:t>del design</a:t>
            </a:r>
            <a:br>
              <a:rPr lang="it-IT" dirty="0">
                <a:effectLst/>
              </a:rPr>
            </a:br>
            <a:endParaRPr lang="it-IT" dirty="0"/>
          </a:p>
        </p:txBody>
      </p:sp>
      <p:sp>
        <p:nvSpPr>
          <p:cNvPr id="3" name="Segnaposto contenuto 2"/>
          <p:cNvSpPr>
            <a:spLocks noGrp="1"/>
          </p:cNvSpPr>
          <p:nvPr>
            <p:ph idx="1"/>
          </p:nvPr>
        </p:nvSpPr>
        <p:spPr>
          <a:xfrm>
            <a:off x="640080" y="971550"/>
            <a:ext cx="10984230" cy="5726430"/>
          </a:xfrm>
        </p:spPr>
        <p:txBody>
          <a:bodyPr vert="horz" lIns="91440" tIns="45720" rIns="91440" bIns="45720" rtlCol="0" anchor="t">
            <a:normAutofit fontScale="92500" lnSpcReduction="20000"/>
          </a:bodyPr>
          <a:lstStyle/>
          <a:p>
            <a:pPr lvl="0"/>
            <a:r>
              <a:rPr lang="IT-IT" dirty="0">
                <a:solidFill>
                  <a:schemeClr val="bg1"/>
                </a:solidFill>
                <a:effectLst/>
              </a:rPr>
              <a:t>La tecnica scelta per valutare l'usabilità del sistema rispetto ai task e agli scenari d'uso è stata il </a:t>
            </a:r>
            <a:r>
              <a:rPr lang="IT-IT" u="sng" dirty="0">
                <a:solidFill>
                  <a:schemeClr val="bg1"/>
                </a:solidFill>
                <a:effectLst/>
              </a:rPr>
              <a:t>cognitive walkthrough</a:t>
            </a:r>
            <a:r>
              <a:rPr lang="IT-IT" dirty="0">
                <a:solidFill>
                  <a:schemeClr val="bg1"/>
                </a:solidFill>
                <a:effectLst/>
              </a:rPr>
              <a:t>.</a:t>
            </a:r>
          </a:p>
          <a:p>
            <a:pPr lvl="0"/>
            <a:r>
              <a:rPr lang="IT-IT" dirty="0">
                <a:solidFill>
                  <a:schemeClr val="bg1"/>
                </a:solidFill>
                <a:effectLst/>
              </a:rPr>
              <a:t>Esaminiamo un task rappresentativo:</a:t>
            </a:r>
          </a:p>
          <a:p>
            <a:pPr lvl="1">
              <a:buFont typeface="Wingdings" panose="05000000000000000000" pitchFamily="2" charset="2"/>
              <a:buChar char="§"/>
            </a:pPr>
            <a:r>
              <a:rPr lang="IT-IT" dirty="0">
                <a:solidFill>
                  <a:schemeClr val="bg1"/>
                </a:solidFill>
                <a:effectLst/>
              </a:rPr>
              <a:t>Compilare una form per inserire un items.</a:t>
            </a:r>
          </a:p>
          <a:p>
            <a:pPr>
              <a:lnSpc>
                <a:spcPct val="110000"/>
              </a:lnSpc>
              <a:buFont typeface="Wingdings" panose="05000000000000000000" pitchFamily="2" charset="2"/>
              <a:buChar char="v"/>
            </a:pPr>
            <a:r>
              <a:rPr lang="IT-IT" sz="2400" b="1" dirty="0">
                <a:solidFill>
                  <a:srgbClr val="66FF33"/>
                </a:solidFill>
                <a:effectLst/>
              </a:rPr>
              <a:t>Azioni necessarie per completare il task principale</a:t>
            </a:r>
          </a:p>
          <a:p>
            <a:pPr lvl="0"/>
            <a:r>
              <a:rPr lang="IT-IT" dirty="0">
                <a:solidFill>
                  <a:schemeClr val="bg1"/>
                </a:solidFill>
                <a:effectLst/>
              </a:rPr>
              <a:t>Selezionare la sezione del menu dedicata ad </a:t>
            </a:r>
            <a:r>
              <a:rPr lang="IT-IT" i="1" dirty="0">
                <a:solidFill>
                  <a:schemeClr val="bg1"/>
                </a:solidFill>
                <a:effectLst/>
              </a:rPr>
              <a:t>Inserisci Prodotto </a:t>
            </a:r>
            <a:r>
              <a:rPr lang="IT-IT" dirty="0">
                <a:solidFill>
                  <a:schemeClr val="bg1"/>
                </a:solidFill>
                <a:effectLst/>
              </a:rPr>
              <a:t>premendo il pulsante </a:t>
            </a:r>
            <a:r>
              <a:rPr lang="IT-IT" i="1" dirty="0">
                <a:solidFill>
                  <a:schemeClr val="bg1"/>
                </a:solidFill>
                <a:effectLst/>
              </a:rPr>
              <a:t>Inserisci Prodotto.</a:t>
            </a:r>
            <a:endParaRPr lang="IT-IT" dirty="0">
              <a:solidFill>
                <a:schemeClr val="bg1"/>
              </a:solidFill>
              <a:effectLst/>
            </a:endParaRPr>
          </a:p>
          <a:p>
            <a:pPr lvl="1">
              <a:buFont typeface="Wingdings" panose="05000000000000000000" pitchFamily="2" charset="2"/>
              <a:buChar char="§"/>
            </a:pPr>
            <a:r>
              <a:rPr lang="IT-IT" b="1" i="1" dirty="0">
                <a:solidFill>
                  <a:schemeClr val="accent4"/>
                </a:solidFill>
                <a:effectLst/>
              </a:rPr>
              <a:t>Risposta del sistema:  </a:t>
            </a:r>
            <a:r>
              <a:rPr lang="IT-IT" dirty="0">
                <a:solidFill>
                  <a:schemeClr val="bg1"/>
                </a:solidFill>
                <a:effectLst/>
              </a:rPr>
              <a:t>Il sistema mostra una serie di form e menu dove selezionare e inserire i dati.</a:t>
            </a:r>
          </a:p>
          <a:p>
            <a:pPr marL="457200" lvl="1" indent="0">
              <a:buNone/>
            </a:pPr>
            <a:endParaRPr lang="it-IT" dirty="0">
              <a:solidFill>
                <a:schemeClr val="bg1"/>
              </a:solidFill>
              <a:effectLst/>
            </a:endParaRPr>
          </a:p>
          <a:p>
            <a:r>
              <a:rPr lang="IT-IT" dirty="0">
                <a:solidFill>
                  <a:schemeClr val="bg1"/>
                </a:solidFill>
                <a:effectLst/>
              </a:rPr>
              <a:t>Inserimento dei dati.</a:t>
            </a:r>
          </a:p>
          <a:p>
            <a:pPr lvl="1">
              <a:buFont typeface="Wingdings" panose="05000000000000000000" pitchFamily="2" charset="2"/>
              <a:buChar char="§"/>
            </a:pPr>
            <a:r>
              <a:rPr lang="IT-IT" b="1" i="1" dirty="0">
                <a:solidFill>
                  <a:schemeClr val="accent4"/>
                </a:solidFill>
                <a:effectLst/>
              </a:rPr>
              <a:t>Risposta del sistema:  </a:t>
            </a:r>
            <a:r>
              <a:rPr lang="IT-IT" dirty="0">
                <a:solidFill>
                  <a:schemeClr val="bg1"/>
                </a:solidFill>
                <a:effectLst/>
              </a:rPr>
              <a:t>Il sistema è in attesa del completamento da parte dell’utente.</a:t>
            </a:r>
          </a:p>
          <a:p>
            <a:pPr marL="457200" lvl="1" indent="0">
              <a:buNone/>
            </a:pPr>
            <a:endParaRPr lang="it-IT" dirty="0">
              <a:solidFill>
                <a:schemeClr val="bg1"/>
              </a:solidFill>
              <a:effectLst/>
            </a:endParaRPr>
          </a:p>
          <a:p>
            <a:pPr lvl="0"/>
            <a:r>
              <a:rPr lang="IT-IT" dirty="0">
                <a:solidFill>
                  <a:schemeClr val="bg1"/>
                </a:solidFill>
                <a:effectLst/>
              </a:rPr>
              <a:t>L’utente completa l’inserimento e clicca Aggiungi.</a:t>
            </a:r>
          </a:p>
          <a:p>
            <a:pPr lvl="1">
              <a:buFont typeface="Wingdings" panose="05000000000000000000" pitchFamily="2" charset="2"/>
              <a:buChar char="§"/>
            </a:pPr>
            <a:r>
              <a:rPr lang="IT-IT" b="1" i="1" dirty="0">
                <a:solidFill>
                  <a:schemeClr val="accent4"/>
                </a:solidFill>
                <a:effectLst/>
              </a:rPr>
              <a:t>Risposta del sistema:  </a:t>
            </a:r>
            <a:r>
              <a:rPr lang="IT-IT" dirty="0">
                <a:solidFill>
                  <a:schemeClr val="bg1"/>
                </a:solidFill>
                <a:effectLst/>
              </a:rPr>
              <a:t>Il sistema analizza i dati se sono stati inseriti in modo corretto rispettando i parametri e invia i dati al database.</a:t>
            </a:r>
          </a:p>
          <a:p>
            <a:pPr marL="0" indent="0">
              <a:buNone/>
            </a:pPr>
            <a:endParaRPr lang="it-IT" dirty="0"/>
          </a:p>
        </p:txBody>
      </p:sp>
      <p:pic>
        <p:nvPicPr>
          <p:cNvPr id="4" name="Immagine 3" descr="icon175x175.jpeg"/>
          <p:cNvPicPr>
            <a:picLocks noChangeAspect="1"/>
          </p:cNvPicPr>
          <p:nvPr/>
        </p:nvPicPr>
        <p:blipFill>
          <a:blip r:embed="rId2"/>
          <a:stretch>
            <a:fillRect/>
          </a:stretch>
        </p:blipFill>
        <p:spPr>
          <a:xfrm>
            <a:off x="8334375" y="1419225"/>
            <a:ext cx="1032553" cy="1032553"/>
          </a:xfrm>
          <a:prstGeom prst="rect">
            <a:avLst/>
          </a:prstGeom>
        </p:spPr>
      </p:pic>
    </p:spTree>
    <p:extLst>
      <p:ext uri="{BB962C8B-B14F-4D97-AF65-F5344CB8AC3E}">
        <p14:creationId xmlns:p14="http://schemas.microsoft.com/office/powerpoint/2010/main" val="3111428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13774" y="880110"/>
            <a:ext cx="10363826" cy="4911089"/>
          </a:xfrm>
        </p:spPr>
        <p:txBody>
          <a:bodyPr>
            <a:normAutofit lnSpcReduction="10000"/>
          </a:bodyPr>
          <a:lstStyle/>
          <a:p>
            <a:pPr>
              <a:buFont typeface="Wingdings" panose="05000000000000000000" pitchFamily="2" charset="2"/>
              <a:buChar char="v"/>
            </a:pPr>
            <a:r>
              <a:rPr lang="it-IT" sz="2400" b="1" dirty="0">
                <a:solidFill>
                  <a:srgbClr val="66FF33"/>
                </a:solidFill>
                <a:effectLst/>
              </a:rPr>
              <a:t>Per ogni azione la valutazione è stata condotta rispondendo alle seguenti domande:</a:t>
            </a:r>
          </a:p>
          <a:p>
            <a:pPr marL="0" indent="0">
              <a:buNone/>
            </a:pPr>
            <a:endParaRPr lang="it-IT" sz="2200" b="1" dirty="0">
              <a:solidFill>
                <a:srgbClr val="66FF33"/>
              </a:solidFill>
              <a:effectLst/>
            </a:endParaRPr>
          </a:p>
          <a:p>
            <a:pPr lvl="1"/>
            <a:r>
              <a:rPr lang="it-IT" dirty="0">
                <a:solidFill>
                  <a:schemeClr val="bg1"/>
                </a:solidFill>
                <a:effectLst/>
              </a:rPr>
              <a:t>L’utente tenterà di produrre l’effetto che produce l’azione? </a:t>
            </a:r>
          </a:p>
          <a:p>
            <a:pPr marL="457200" lvl="1" indent="0">
              <a:buNone/>
            </a:pPr>
            <a:endParaRPr lang="it-IT" dirty="0">
              <a:solidFill>
                <a:schemeClr val="bg1"/>
              </a:solidFill>
              <a:effectLst/>
            </a:endParaRPr>
          </a:p>
          <a:p>
            <a:pPr lvl="1"/>
            <a:r>
              <a:rPr lang="it-IT" dirty="0">
                <a:solidFill>
                  <a:schemeClr val="bg1"/>
                </a:solidFill>
                <a:effectLst/>
              </a:rPr>
              <a:t>L’utente noterà che è disponibile sull’interfaccia la corretta azione da eseguire per raggiungere l’obiettivo del compito? </a:t>
            </a:r>
          </a:p>
          <a:p>
            <a:pPr marL="457200" lvl="1" indent="0">
              <a:buNone/>
            </a:pPr>
            <a:endParaRPr lang="it-IT" dirty="0">
              <a:solidFill>
                <a:schemeClr val="bg1"/>
              </a:solidFill>
              <a:effectLst/>
            </a:endParaRPr>
          </a:p>
          <a:p>
            <a:pPr lvl="1"/>
            <a:r>
              <a:rPr lang="it-IT" dirty="0">
                <a:solidFill>
                  <a:schemeClr val="bg1"/>
                </a:solidFill>
                <a:effectLst/>
              </a:rPr>
              <a:t>Se l’utente troverà l’azione corretta sull’interfaccia, saprà che è quella giusta per ottenere l’effetto che sta tentando produrre?  </a:t>
            </a:r>
          </a:p>
          <a:p>
            <a:pPr marL="457200" lvl="1" indent="0">
              <a:buNone/>
            </a:pPr>
            <a:endParaRPr lang="it-IT" dirty="0">
              <a:solidFill>
                <a:schemeClr val="bg1"/>
              </a:solidFill>
              <a:effectLst/>
            </a:endParaRPr>
          </a:p>
          <a:p>
            <a:pPr lvl="1"/>
            <a:r>
              <a:rPr lang="it-IT" dirty="0">
                <a:solidFill>
                  <a:schemeClr val="bg1"/>
                </a:solidFill>
                <a:effectLst/>
              </a:rPr>
              <a:t>Una volta eseguita l’azione, l’utente comprenderà il feedback che ottiene? Assocerà il risultato dell’azione con il conseguimento dell’obiettivo? </a:t>
            </a:r>
          </a:p>
          <a:p>
            <a:endParaRPr lang="it-IT" dirty="0"/>
          </a:p>
        </p:txBody>
      </p:sp>
    </p:spTree>
    <p:extLst>
      <p:ext uri="{BB962C8B-B14F-4D97-AF65-F5344CB8AC3E}">
        <p14:creationId xmlns:p14="http://schemas.microsoft.com/office/powerpoint/2010/main" val="111962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14350" y="388620"/>
            <a:ext cx="11224260" cy="5814059"/>
          </a:xfrm>
        </p:spPr>
        <p:txBody>
          <a:bodyPr>
            <a:normAutofit/>
          </a:bodyPr>
          <a:lstStyle/>
          <a:p>
            <a:pPr lvl="0">
              <a:buFont typeface="Wingdings" panose="05000000000000000000" pitchFamily="2" charset="2"/>
              <a:buChar char="v"/>
            </a:pPr>
            <a:r>
              <a:rPr lang="it-IT" sz="2400" b="1" dirty="0">
                <a:solidFill>
                  <a:srgbClr val="66FF33"/>
                </a:solidFill>
                <a:effectLst/>
              </a:rPr>
              <a:t>Azione 1 (selezionare la sezione del menu dedicata a Inserisci prodotto premendo il bottone “Inserisci Prodotto”)</a:t>
            </a:r>
          </a:p>
          <a:p>
            <a:pPr marL="0" lvl="0" indent="0">
              <a:buNone/>
            </a:pPr>
            <a:endParaRPr lang="it-IT" sz="2200" b="1" dirty="0">
              <a:solidFill>
                <a:srgbClr val="66FF33"/>
              </a:solidFill>
              <a:effectLst/>
            </a:endParaRPr>
          </a:p>
          <a:p>
            <a:pPr lvl="1"/>
            <a:r>
              <a:rPr lang="it-IT" dirty="0">
                <a:solidFill>
                  <a:schemeClr val="bg1"/>
                </a:solidFill>
                <a:effectLst/>
              </a:rPr>
              <a:t>Poiché le azioni possibili sono raggruppate per funzioni, è plausibile ritenere che intuitivamente l'utente sceglierà la sezione dedicata all'inserimento di un prodotto. Il bottone è ben visibile, quindi l'utente può determinare facilmente qual è l'azione corretta da eseguire.</a:t>
            </a:r>
          </a:p>
          <a:p>
            <a:pPr marL="457200" lvl="1" indent="0">
              <a:buNone/>
            </a:pPr>
            <a:endParaRPr lang="it-IT" dirty="0">
              <a:solidFill>
                <a:schemeClr val="bg1"/>
              </a:solidFill>
              <a:effectLst/>
            </a:endParaRPr>
          </a:p>
          <a:p>
            <a:pPr lvl="1"/>
            <a:r>
              <a:rPr lang="it-IT" dirty="0">
                <a:solidFill>
                  <a:schemeClr val="bg1"/>
                </a:solidFill>
                <a:effectLst/>
              </a:rPr>
              <a:t>Inoltre la scelta di un nome significativo per la sezione garantisce che l'utente abbia la certezza di stare effettuando l'operazione corretta. </a:t>
            </a:r>
          </a:p>
          <a:p>
            <a:pPr marL="457200" lvl="1" indent="0">
              <a:buNone/>
            </a:pPr>
            <a:endParaRPr lang="it-IT" dirty="0">
              <a:solidFill>
                <a:schemeClr val="bg1"/>
              </a:solidFill>
              <a:effectLst/>
            </a:endParaRPr>
          </a:p>
          <a:p>
            <a:pPr lvl="1"/>
            <a:r>
              <a:rPr lang="it-IT" dirty="0">
                <a:solidFill>
                  <a:schemeClr val="bg1"/>
                </a:solidFill>
                <a:effectLst/>
              </a:rPr>
              <a:t>Il feedback dell'azione è immediato perché la selezione della voce del menu comporta l'immediata apertura della pagina.</a:t>
            </a:r>
          </a:p>
        </p:txBody>
      </p:sp>
    </p:spTree>
    <p:extLst>
      <p:ext uri="{BB962C8B-B14F-4D97-AF65-F5344CB8AC3E}">
        <p14:creationId xmlns:p14="http://schemas.microsoft.com/office/powerpoint/2010/main" val="277306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01984" y="121423"/>
            <a:ext cx="10740390" cy="3646170"/>
          </a:xfrm>
        </p:spPr>
        <p:txBody>
          <a:bodyPr/>
          <a:lstStyle/>
          <a:p>
            <a:pPr>
              <a:buFont typeface="Wingdings" panose="05000000000000000000" pitchFamily="2" charset="2"/>
              <a:buChar char="v"/>
            </a:pPr>
            <a:r>
              <a:rPr lang="it-IT" sz="2400" b="1" dirty="0">
                <a:solidFill>
                  <a:srgbClr val="66FF33"/>
                </a:solidFill>
                <a:effectLst/>
              </a:rPr>
              <a:t>Azione 2 (Inserimento dei dati )</a:t>
            </a:r>
          </a:p>
          <a:p>
            <a:pPr marL="0" indent="0">
              <a:buNone/>
            </a:pPr>
            <a:endParaRPr lang="it-IT" sz="1800" b="1" dirty="0">
              <a:solidFill>
                <a:srgbClr val="66FF33"/>
              </a:solidFill>
              <a:effectLst/>
            </a:endParaRPr>
          </a:p>
          <a:p>
            <a:pPr lvl="1"/>
            <a:r>
              <a:rPr lang="it-IT" dirty="0">
                <a:solidFill>
                  <a:schemeClr val="bg1"/>
                </a:solidFill>
                <a:effectLst/>
              </a:rPr>
              <a:t>Poiché l'obiettivo dell'utente è quello di completare la </a:t>
            </a:r>
            <a:r>
              <a:rPr lang="it-IT" dirty="0" err="1">
                <a:solidFill>
                  <a:schemeClr val="bg1"/>
                </a:solidFill>
                <a:effectLst/>
              </a:rPr>
              <a:t>form</a:t>
            </a:r>
            <a:r>
              <a:rPr lang="it-IT" dirty="0">
                <a:solidFill>
                  <a:schemeClr val="bg1"/>
                </a:solidFill>
                <a:effectLst/>
              </a:rPr>
              <a:t> possiamo ipotizzare che l’utente si aspetti un elenco di richieste.</a:t>
            </a:r>
          </a:p>
          <a:p>
            <a:pPr marL="457200" lvl="1" indent="0">
              <a:buNone/>
            </a:pPr>
            <a:endParaRPr lang="it-IT" dirty="0">
              <a:solidFill>
                <a:schemeClr val="bg1"/>
              </a:solidFill>
              <a:effectLst/>
            </a:endParaRPr>
          </a:p>
          <a:p>
            <a:pPr lvl="1"/>
            <a:r>
              <a:rPr lang="it-IT" dirty="0">
                <a:solidFill>
                  <a:schemeClr val="bg1"/>
                </a:solidFill>
                <a:effectLst/>
              </a:rPr>
              <a:t>Ciò assicura che l'utente sia in grado di compilare con facilità. </a:t>
            </a:r>
          </a:p>
          <a:p>
            <a:pPr marL="457200" lvl="1" indent="0">
              <a:buNone/>
            </a:pPr>
            <a:endParaRPr lang="it-IT" dirty="0">
              <a:solidFill>
                <a:schemeClr val="bg1"/>
              </a:solidFill>
              <a:effectLst/>
            </a:endParaRPr>
          </a:p>
          <a:p>
            <a:pPr lvl="1"/>
            <a:r>
              <a:rPr lang="it-IT" dirty="0">
                <a:solidFill>
                  <a:schemeClr val="bg1"/>
                </a:solidFill>
                <a:effectLst/>
              </a:rPr>
              <a:t>Il sistema quindi è in attesa dell’utente mettendolo al proprio agio.</a:t>
            </a:r>
          </a:p>
          <a:p>
            <a:endParaRPr lang="it-IT" dirty="0"/>
          </a:p>
        </p:txBody>
      </p:sp>
      <p:sp>
        <p:nvSpPr>
          <p:cNvPr id="2" name="Rettangolo 1"/>
          <p:cNvSpPr/>
          <p:nvPr/>
        </p:nvSpPr>
        <p:spPr>
          <a:xfrm>
            <a:off x="301984" y="3556483"/>
            <a:ext cx="11890016" cy="4154984"/>
          </a:xfrm>
          <a:prstGeom prst="rect">
            <a:avLst/>
          </a:prstGeom>
        </p:spPr>
        <p:txBody>
          <a:bodyPr wrap="square">
            <a:spAutoFit/>
          </a:bodyPr>
          <a:lstStyle/>
          <a:p>
            <a:pPr lvl="0">
              <a:buFont typeface="Wingdings" panose="05000000000000000000" pitchFamily="2" charset="2"/>
              <a:buChar char="v"/>
            </a:pPr>
            <a:r>
              <a:rPr lang="it-IT" sz="2400" b="1" dirty="0">
                <a:solidFill>
                  <a:srgbClr val="66FF33"/>
                </a:solidFill>
              </a:rPr>
              <a:t>Azione 3 (premere il pulsante “Aggiungi” )</a:t>
            </a:r>
          </a:p>
          <a:p>
            <a:pPr lvl="0"/>
            <a:endParaRPr lang="it-IT" sz="2400" b="1" dirty="0">
              <a:solidFill>
                <a:srgbClr val="66FF33"/>
              </a:solidFill>
            </a:endParaRPr>
          </a:p>
          <a:p>
            <a:pPr lvl="1"/>
            <a:r>
              <a:rPr lang="it-IT" sz="2400" dirty="0">
                <a:solidFill>
                  <a:schemeClr val="bg1"/>
                </a:solidFill>
              </a:rPr>
              <a:t>Poiché intuitivamente l'utente vorrà completare l’azione e inviare i dati al database egli premerà il tasto “Aggiungi”. </a:t>
            </a:r>
          </a:p>
          <a:p>
            <a:pPr lvl="1"/>
            <a:endParaRPr lang="it-IT" sz="2400" dirty="0">
              <a:solidFill>
                <a:schemeClr val="bg1"/>
              </a:solidFill>
            </a:endParaRPr>
          </a:p>
          <a:p>
            <a:pPr lvl="1"/>
            <a:r>
              <a:rPr lang="it-IT" sz="2400" dirty="0">
                <a:solidFill>
                  <a:schemeClr val="bg1"/>
                </a:solidFill>
              </a:rPr>
              <a:t>Il pulsante è ben visibile, quindi l'utente può trovarlo facilmente. Inoltre la scelta di un nome significativo per il bottone garantisce che l'utente abbia la certezza di stare richiedendo il servizio giusto. </a:t>
            </a:r>
          </a:p>
          <a:p>
            <a:pPr lvl="1"/>
            <a:endParaRPr lang="it-IT" sz="2400" dirty="0">
              <a:solidFill>
                <a:schemeClr val="bg1"/>
              </a:solidFill>
            </a:endParaRPr>
          </a:p>
          <a:p>
            <a:pPr lvl="1"/>
            <a:r>
              <a:rPr lang="it-IT" sz="2400" dirty="0">
                <a:solidFill>
                  <a:schemeClr val="bg1"/>
                </a:solidFill>
              </a:rPr>
              <a:t>Il feedback dell'azione è abbastanza immediato.</a:t>
            </a:r>
          </a:p>
          <a:p>
            <a:endParaRPr lang="it-IT" sz="2400" dirty="0"/>
          </a:p>
        </p:txBody>
      </p:sp>
    </p:spTree>
    <p:extLst>
      <p:ext uri="{BB962C8B-B14F-4D97-AF65-F5344CB8AC3E}">
        <p14:creationId xmlns:p14="http://schemas.microsoft.com/office/powerpoint/2010/main" val="2153640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149" y="0"/>
            <a:ext cx="10364451" cy="1062990"/>
          </a:xfrm>
        </p:spPr>
        <p:txBody>
          <a:bodyPr>
            <a:normAutofit fontScale="90000"/>
          </a:bodyPr>
          <a:lstStyle/>
          <a:p>
            <a:pPr algn="ctr"/>
            <a:br>
              <a:rPr lang="it-IT" sz="3200" b="1" dirty="0">
                <a:solidFill>
                  <a:srgbClr val="FFFF00"/>
                </a:solidFill>
                <a:effectLst/>
              </a:rPr>
            </a:br>
            <a:r>
              <a:rPr lang="it-IT" sz="3100" b="1" dirty="0">
                <a:solidFill>
                  <a:srgbClr val="FFFF00"/>
                </a:solidFill>
                <a:effectLst/>
              </a:rPr>
              <a:t>Relazione sul testing di usabilità che avete effettuato con gli utenti</a:t>
            </a:r>
            <a:br>
              <a:rPr lang="it-IT" dirty="0">
                <a:effectLst/>
              </a:rPr>
            </a:br>
            <a:endParaRPr lang="it-IT" dirty="0"/>
          </a:p>
        </p:txBody>
      </p:sp>
      <p:sp>
        <p:nvSpPr>
          <p:cNvPr id="3" name="Segnaposto contenuto 2"/>
          <p:cNvSpPr>
            <a:spLocks noGrp="1"/>
          </p:cNvSpPr>
          <p:nvPr>
            <p:ph idx="1"/>
          </p:nvPr>
        </p:nvSpPr>
        <p:spPr>
          <a:xfrm>
            <a:off x="913774" y="1062990"/>
            <a:ext cx="10363826" cy="4914898"/>
          </a:xfrm>
        </p:spPr>
        <p:txBody>
          <a:bodyPr>
            <a:normAutofit fontScale="70000" lnSpcReduction="20000"/>
          </a:bodyPr>
          <a:lstStyle/>
          <a:p>
            <a:r>
              <a:rPr lang="it-IT" dirty="0">
                <a:solidFill>
                  <a:schemeClr val="bg1"/>
                </a:solidFill>
                <a:effectLst/>
              </a:rPr>
              <a:t>Per valutare il livello di usabilità del nostro sistema abbiamo testato il prototipo con diversi utenti. </a:t>
            </a:r>
          </a:p>
          <a:p>
            <a:pPr marL="0" indent="0">
              <a:buNone/>
            </a:pPr>
            <a:endParaRPr lang="it-IT" dirty="0">
              <a:solidFill>
                <a:schemeClr val="bg1"/>
              </a:solidFill>
              <a:effectLst/>
            </a:endParaRPr>
          </a:p>
          <a:p>
            <a:r>
              <a:rPr lang="it-IT" dirty="0">
                <a:solidFill>
                  <a:schemeClr val="bg1"/>
                </a:solidFill>
                <a:effectLst/>
              </a:rPr>
              <a:t>Per le funzionalità mancanti abbiamo adoperato la tecnica del mago di </a:t>
            </a:r>
            <a:r>
              <a:rPr lang="it-IT" dirty="0" err="1">
                <a:solidFill>
                  <a:schemeClr val="bg1"/>
                </a:solidFill>
                <a:effectLst/>
              </a:rPr>
              <a:t>Oz</a:t>
            </a:r>
            <a:r>
              <a:rPr lang="it-IT" dirty="0">
                <a:solidFill>
                  <a:schemeClr val="bg1"/>
                </a:solidFill>
                <a:effectLst/>
              </a:rPr>
              <a:t>.</a:t>
            </a:r>
          </a:p>
          <a:p>
            <a:pPr marL="0" indent="0">
              <a:buNone/>
            </a:pPr>
            <a:r>
              <a:rPr lang="it-IT" dirty="0">
                <a:solidFill>
                  <a:schemeClr val="bg1"/>
                </a:solidFill>
                <a:effectLst/>
              </a:rPr>
              <a:t> </a:t>
            </a:r>
          </a:p>
          <a:p>
            <a:r>
              <a:rPr lang="it-IT" dirty="0">
                <a:solidFill>
                  <a:schemeClr val="bg1"/>
                </a:solidFill>
                <a:effectLst/>
              </a:rPr>
              <a:t>La navigazione si è rivelata semplice ed  intuitiva, anche se in alcuni casi gli utenti hanno commesso qualche errore nell'esecuzione delle azioni, sbagliando per esempio nel inserire i dati nelle form. </a:t>
            </a:r>
          </a:p>
          <a:p>
            <a:pPr marL="0" indent="0">
              <a:buNone/>
            </a:pPr>
            <a:endParaRPr lang="it-IT" dirty="0">
              <a:solidFill>
                <a:schemeClr val="bg1"/>
              </a:solidFill>
              <a:effectLst/>
            </a:endParaRPr>
          </a:p>
          <a:p>
            <a:r>
              <a:rPr lang="it-IT" dirty="0">
                <a:solidFill>
                  <a:schemeClr val="bg1"/>
                </a:solidFill>
                <a:effectLst/>
              </a:rPr>
              <a:t>In caso di errore comunque l’utente verrà avvisato e potrà in qualsiasi momento ripetere l’inserimento ritornando al campo precedente. </a:t>
            </a:r>
          </a:p>
          <a:p>
            <a:pPr marL="0" indent="0">
              <a:buNone/>
            </a:pPr>
            <a:endParaRPr lang="it-IT" dirty="0">
              <a:solidFill>
                <a:schemeClr val="bg1"/>
              </a:solidFill>
              <a:effectLst/>
            </a:endParaRPr>
          </a:p>
          <a:p>
            <a:r>
              <a:rPr lang="it-IT" dirty="0">
                <a:solidFill>
                  <a:schemeClr val="bg1"/>
                </a:solidFill>
                <a:effectLst/>
              </a:rPr>
              <a:t>La </a:t>
            </a:r>
            <a:r>
              <a:rPr lang="it-IT" dirty="0" err="1">
                <a:solidFill>
                  <a:schemeClr val="bg1"/>
                </a:solidFill>
                <a:effectLst/>
              </a:rPr>
              <a:t>generalizzabilità</a:t>
            </a:r>
            <a:r>
              <a:rPr lang="it-IT" dirty="0">
                <a:solidFill>
                  <a:schemeClr val="bg1"/>
                </a:solidFill>
                <a:effectLst/>
              </a:rPr>
              <a:t> e la consistenza sono risultate ben supportate. </a:t>
            </a:r>
          </a:p>
          <a:p>
            <a:pPr marL="0" indent="0">
              <a:buNone/>
            </a:pPr>
            <a:endParaRPr lang="it-IT" dirty="0">
              <a:solidFill>
                <a:schemeClr val="bg1"/>
              </a:solidFill>
              <a:effectLst/>
            </a:endParaRPr>
          </a:p>
          <a:p>
            <a:r>
              <a:rPr lang="it-IT" dirty="0">
                <a:solidFill>
                  <a:schemeClr val="bg1"/>
                </a:solidFill>
                <a:effectLst/>
              </a:rPr>
              <a:t>Infatti avendo strutturato task simili in modo simile e nello stesso stile, gli utenti riconoscevano facilmente la sequenza di azioni da compiere per portare a termine un compito.</a:t>
            </a:r>
          </a:p>
          <a:p>
            <a:endParaRPr lang="it-IT" dirty="0"/>
          </a:p>
        </p:txBody>
      </p:sp>
    </p:spTree>
    <p:extLst>
      <p:ext uri="{BB962C8B-B14F-4D97-AF65-F5344CB8AC3E}">
        <p14:creationId xmlns:p14="http://schemas.microsoft.com/office/powerpoint/2010/main" val="3838362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825150" y="272829"/>
            <a:ext cx="10611476" cy="6141223"/>
          </a:xfrm>
        </p:spPr>
        <p:txBody>
          <a:bodyPr>
            <a:normAutofit/>
          </a:bodyPr>
          <a:lstStyle/>
          <a:p>
            <a:pPr marL="0" indent="0">
              <a:buNone/>
            </a:pPr>
            <a:r>
              <a:rPr lang="it-IT" b="1" dirty="0">
                <a:solidFill>
                  <a:srgbClr val="66FF33"/>
                </a:solidFill>
                <a:effectLst/>
              </a:rPr>
              <a:t>Valutazione euristica:</a:t>
            </a:r>
            <a:endParaRPr lang="it-IT" dirty="0">
              <a:solidFill>
                <a:srgbClr val="66FF33"/>
              </a:solidFill>
              <a:effectLst/>
            </a:endParaRPr>
          </a:p>
          <a:p>
            <a:pPr lvl="1"/>
            <a:r>
              <a:rPr lang="it-IT" dirty="0">
                <a:solidFill>
                  <a:schemeClr val="bg1"/>
                </a:solidFill>
                <a:effectLst/>
              </a:rPr>
              <a:t>La valutazione euristica è stata condotta in base alle otto regole d'oro di </a:t>
            </a:r>
            <a:r>
              <a:rPr lang="it-IT" dirty="0" err="1">
                <a:solidFill>
                  <a:schemeClr val="bg1"/>
                </a:solidFill>
                <a:effectLst/>
              </a:rPr>
              <a:t>Shneiderman</a:t>
            </a:r>
            <a:r>
              <a:rPr lang="it-IT" dirty="0">
                <a:solidFill>
                  <a:schemeClr val="bg1"/>
                </a:solidFill>
                <a:effectLst/>
              </a:rPr>
              <a:t>.</a:t>
            </a:r>
          </a:p>
          <a:p>
            <a:pPr marL="457200" lvl="1" indent="0">
              <a:buNone/>
            </a:pPr>
            <a:r>
              <a:rPr lang="it-IT" dirty="0">
                <a:effectLst/>
              </a:rPr>
              <a:t> </a:t>
            </a:r>
          </a:p>
          <a:p>
            <a:pPr marL="914400" lvl="1" indent="-457200">
              <a:buFont typeface="+mj-lt"/>
              <a:buAutoNum type="arabicParenR"/>
            </a:pPr>
            <a:r>
              <a:rPr lang="it-IT" b="1" i="1" dirty="0">
                <a:solidFill>
                  <a:schemeClr val="accent4"/>
                </a:solidFill>
                <a:effectLst/>
              </a:rPr>
              <a:t>Preservare la coerenza</a:t>
            </a:r>
            <a:endParaRPr lang="it-IT" dirty="0">
              <a:solidFill>
                <a:schemeClr val="accent4"/>
              </a:solidFill>
              <a:effectLst/>
            </a:endParaRPr>
          </a:p>
          <a:p>
            <a:pPr lvl="2"/>
            <a:r>
              <a:rPr lang="it-IT" dirty="0">
                <a:solidFill>
                  <a:schemeClr val="bg1"/>
                </a:solidFill>
                <a:effectLst/>
              </a:rPr>
              <a:t>Sequenze di operazioni simili sono effettuate sempre con lo stesso tipo di azioni.</a:t>
            </a:r>
          </a:p>
          <a:p>
            <a:pPr marL="914400" lvl="2" indent="0">
              <a:buNone/>
            </a:pPr>
            <a:endParaRPr lang="it-IT" dirty="0">
              <a:solidFill>
                <a:schemeClr val="bg1"/>
              </a:solidFill>
              <a:effectLst/>
            </a:endParaRPr>
          </a:p>
          <a:p>
            <a:pPr marL="914400" lvl="1" indent="-457200">
              <a:buFont typeface="+mj-lt"/>
              <a:buAutoNum type="arabicParenR"/>
            </a:pPr>
            <a:r>
              <a:rPr lang="it-IT" b="1" i="1" dirty="0">
                <a:solidFill>
                  <a:schemeClr val="accent4"/>
                </a:solidFill>
                <a:effectLst/>
              </a:rPr>
              <a:t>Consentire agli utenti abituali di usare comandi rapidi</a:t>
            </a:r>
            <a:endParaRPr lang="it-IT" dirty="0">
              <a:solidFill>
                <a:schemeClr val="accent4"/>
              </a:solidFill>
              <a:effectLst/>
            </a:endParaRPr>
          </a:p>
          <a:p>
            <a:pPr lvl="2"/>
            <a:r>
              <a:rPr lang="it-IT" dirty="0">
                <a:solidFill>
                  <a:schemeClr val="bg1"/>
                </a:solidFill>
                <a:effectLst/>
              </a:rPr>
              <a:t>Il sistema non supporta comandi rapidi. Tuttavia le voci menu con la ricerca per nome velocizzano gli inserimenti.</a:t>
            </a:r>
          </a:p>
          <a:p>
            <a:pPr marL="914400" lvl="2" indent="0">
              <a:buNone/>
            </a:pPr>
            <a:endParaRPr lang="it-IT" dirty="0">
              <a:solidFill>
                <a:schemeClr val="bg1"/>
              </a:solidFill>
              <a:effectLst/>
            </a:endParaRPr>
          </a:p>
          <a:p>
            <a:pPr marL="914400" lvl="1" indent="-457200">
              <a:buFont typeface="+mj-lt"/>
              <a:buAutoNum type="arabicParenR"/>
            </a:pPr>
            <a:r>
              <a:rPr lang="it-IT" b="1" i="1" dirty="0">
                <a:solidFill>
                  <a:schemeClr val="accent4"/>
                </a:solidFill>
                <a:effectLst/>
              </a:rPr>
              <a:t>Offrire un feedback informativo</a:t>
            </a:r>
            <a:endParaRPr lang="it-IT" sz="1400" dirty="0">
              <a:solidFill>
                <a:schemeClr val="accent4"/>
              </a:solidFill>
              <a:effectLst/>
            </a:endParaRPr>
          </a:p>
          <a:p>
            <a:pPr lvl="2"/>
            <a:r>
              <a:rPr lang="it-IT" dirty="0">
                <a:solidFill>
                  <a:schemeClr val="bg1"/>
                </a:solidFill>
                <a:effectLst/>
              </a:rPr>
              <a:t>Ad ogni azione corrisponde sempre una reazione visibile. Quando la modifica dello stato del sistema non è visibile, si fornisce un feedback tramite un box informativo. </a:t>
            </a:r>
          </a:p>
          <a:p>
            <a:pPr lvl="2"/>
            <a:r>
              <a:rPr lang="it-IT" dirty="0">
                <a:solidFill>
                  <a:schemeClr val="bg1"/>
                </a:solidFill>
                <a:effectLst/>
              </a:rPr>
              <a:t>Es. “Attenzione! Inserire correttamente i dati”.</a:t>
            </a:r>
            <a:endParaRPr lang="it-IT" sz="1200" dirty="0">
              <a:solidFill>
                <a:schemeClr val="bg1"/>
              </a:solidFill>
              <a:effectLst/>
            </a:endParaRPr>
          </a:p>
          <a:p>
            <a:pPr marL="1828800" lvl="4" indent="0">
              <a:buNone/>
            </a:pPr>
            <a:endParaRPr lang="it-IT" dirty="0">
              <a:effectLst/>
            </a:endParaRPr>
          </a:p>
        </p:txBody>
      </p:sp>
    </p:spTree>
    <p:extLst>
      <p:ext uri="{BB962C8B-B14F-4D97-AF65-F5344CB8AC3E}">
        <p14:creationId xmlns:p14="http://schemas.microsoft.com/office/powerpoint/2010/main" val="705740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055904" y="554526"/>
            <a:ext cx="9890392" cy="5687248"/>
          </a:xfrm>
        </p:spPr>
        <p:txBody>
          <a:bodyPr/>
          <a:lstStyle/>
          <a:p>
            <a:pPr marL="457200" indent="-457200">
              <a:buFont typeface="+mj-lt"/>
              <a:buAutoNum type="arabicParenR" startAt="4"/>
            </a:pPr>
            <a:r>
              <a:rPr lang="it-IT" b="1" i="1" dirty="0">
                <a:solidFill>
                  <a:schemeClr val="accent4"/>
                </a:solidFill>
                <a:effectLst/>
              </a:rPr>
              <a:t>Progettare dialoghi provvisti di chiusura</a:t>
            </a:r>
            <a:endParaRPr lang="it-IT" dirty="0">
              <a:solidFill>
                <a:schemeClr val="accent4"/>
              </a:solidFill>
              <a:effectLst/>
            </a:endParaRPr>
          </a:p>
          <a:p>
            <a:pPr lvl="1"/>
            <a:r>
              <a:rPr lang="it-IT" dirty="0">
                <a:solidFill>
                  <a:schemeClr val="bg1"/>
                </a:solidFill>
                <a:effectLst/>
              </a:rPr>
              <a:t>Alla fine dell'esecuzione di ogni task verrà fornito un feedback per far capire all'utente che si e conclusa l’ operazione e può passare al task successivo.</a:t>
            </a:r>
          </a:p>
          <a:p>
            <a:pPr marL="457200" lvl="1" indent="0">
              <a:buNone/>
            </a:pPr>
            <a:endParaRPr lang="it-IT" dirty="0">
              <a:solidFill>
                <a:schemeClr val="bg1"/>
              </a:solidFill>
              <a:effectLst/>
            </a:endParaRPr>
          </a:p>
          <a:p>
            <a:pPr marL="457200" indent="-457200">
              <a:buFont typeface="+mj-lt"/>
              <a:buAutoNum type="arabicParenR" startAt="5"/>
            </a:pPr>
            <a:r>
              <a:rPr lang="it-IT" b="1" dirty="0">
                <a:solidFill>
                  <a:schemeClr val="accent4"/>
                </a:solidFill>
                <a:effectLst/>
              </a:rPr>
              <a:t>Offrire una prevenzione e una gestione semplice degli errori</a:t>
            </a:r>
            <a:endParaRPr lang="it-IT" dirty="0">
              <a:solidFill>
                <a:schemeClr val="accent4"/>
              </a:solidFill>
              <a:effectLst/>
            </a:endParaRPr>
          </a:p>
          <a:p>
            <a:pPr lvl="1"/>
            <a:r>
              <a:rPr lang="it-IT" dirty="0">
                <a:solidFill>
                  <a:schemeClr val="bg1"/>
                </a:solidFill>
                <a:effectLst/>
              </a:rPr>
              <a:t>Per ridurre al minimo la quantità di errori si è scelto di inserire suggerimenti prima del inserimento dei dati. </a:t>
            </a:r>
          </a:p>
          <a:p>
            <a:pPr lvl="1"/>
            <a:r>
              <a:rPr lang="it-IT" dirty="0">
                <a:solidFill>
                  <a:schemeClr val="bg1"/>
                </a:solidFill>
                <a:effectLst/>
              </a:rPr>
              <a:t>E nel caso l’inserimento dei dati risulto errato l’utente verrà avvertito, in modo tale di assisterlo nel inserimento. </a:t>
            </a:r>
          </a:p>
          <a:p>
            <a:pPr lvl="1"/>
            <a:r>
              <a:rPr lang="it-IT" dirty="0">
                <a:solidFill>
                  <a:schemeClr val="bg1"/>
                </a:solidFill>
                <a:effectLst/>
              </a:rPr>
              <a:t>E le operazioni saranno guidate fino a falle sembrare Atomiche.</a:t>
            </a:r>
          </a:p>
          <a:p>
            <a:pPr marL="0" indent="0">
              <a:buNone/>
            </a:pPr>
            <a:endParaRPr lang="it-IT" dirty="0"/>
          </a:p>
        </p:txBody>
      </p:sp>
    </p:spTree>
    <p:extLst>
      <p:ext uri="{BB962C8B-B14F-4D97-AF65-F5344CB8AC3E}">
        <p14:creationId xmlns:p14="http://schemas.microsoft.com/office/powerpoint/2010/main" val="288402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149" y="297180"/>
            <a:ext cx="10364451" cy="1298997"/>
          </a:xfrm>
        </p:spPr>
        <p:txBody>
          <a:bodyPr>
            <a:normAutofit/>
          </a:bodyPr>
          <a:lstStyle/>
          <a:p>
            <a:pPr algn="ctr"/>
            <a:r>
              <a:rPr lang="it-IT" sz="3600" b="1" dirty="0">
                <a:solidFill>
                  <a:srgbClr val="FFFF00"/>
                </a:solidFill>
              </a:rPr>
              <a:t>Descrizione del Problema</a:t>
            </a:r>
          </a:p>
        </p:txBody>
      </p:sp>
      <p:sp>
        <p:nvSpPr>
          <p:cNvPr id="4" name="Rettangolo 3"/>
          <p:cNvSpPr/>
          <p:nvPr/>
        </p:nvSpPr>
        <p:spPr>
          <a:xfrm>
            <a:off x="6573130" y="2371533"/>
            <a:ext cx="5397304" cy="2831544"/>
          </a:xfrm>
          <a:prstGeom prst="rect">
            <a:avLst/>
          </a:prstGeom>
        </p:spPr>
        <p:txBody>
          <a:bodyPr wrap="square" anchor="t">
            <a:spAutoFit/>
          </a:bodyPr>
          <a:lstStyle/>
          <a:p>
            <a:r>
              <a:rPr lang="IT-IT" dirty="0"/>
              <a:t> </a:t>
            </a:r>
            <a:r>
              <a:rPr lang="IT-IT" sz="2000" dirty="0">
                <a:solidFill>
                  <a:schemeClr val="bg1"/>
                </a:solidFill>
              </a:rPr>
              <a:t>Questo problema nasce dal fatto che la maggior parte delle aziende italiane sono aziende nate in un’era non tecnologica ed essendo l'Italia un paese fortemente tradizionalista molte delle aziende sono tutt'ora ancorate al passato e ai vecchi  metodi per la gestione, perdendo di vista gli obiettivi di crescita tecnologica e di automazione del lavoro. </a:t>
            </a:r>
            <a:endParaRPr lang="it-IT" sz="2000" dirty="0">
              <a:solidFill>
                <a:schemeClr val="bg1"/>
              </a:solidFill>
            </a:endParaRPr>
          </a:p>
          <a:p>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69" y="2272094"/>
            <a:ext cx="6179031" cy="3017456"/>
          </a:xfrm>
          <a:prstGeom prst="rect">
            <a:avLst/>
          </a:prstGeom>
        </p:spPr>
      </p:pic>
    </p:spTree>
    <p:extLst>
      <p:ext uri="{BB962C8B-B14F-4D97-AF65-F5344CB8AC3E}">
        <p14:creationId xmlns:p14="http://schemas.microsoft.com/office/powerpoint/2010/main" val="446044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06536" y="547977"/>
            <a:ext cx="10289116" cy="6078110"/>
          </a:xfrm>
        </p:spPr>
        <p:txBody>
          <a:bodyPr/>
          <a:lstStyle/>
          <a:p>
            <a:pPr marL="514350" indent="-514350">
              <a:buFont typeface="+mj-lt"/>
              <a:buAutoNum type="arabicParenR" startAt="6"/>
            </a:pPr>
            <a:r>
              <a:rPr lang="it-IT" b="1" dirty="0">
                <a:solidFill>
                  <a:schemeClr val="accent4"/>
                </a:solidFill>
                <a:effectLst/>
              </a:rPr>
              <a:t>Permettere un'inversione semplice delle azioni</a:t>
            </a:r>
            <a:endParaRPr lang="it-IT" dirty="0">
              <a:solidFill>
                <a:schemeClr val="accent4"/>
              </a:solidFill>
              <a:effectLst/>
            </a:endParaRPr>
          </a:p>
          <a:p>
            <a:pPr lvl="1"/>
            <a:r>
              <a:rPr lang="it-IT" dirty="0">
                <a:solidFill>
                  <a:schemeClr val="bg1"/>
                </a:solidFill>
                <a:effectLst/>
              </a:rPr>
              <a:t>Durante l’interazione è possibile tornate al task precedente in qualsiasi momento.</a:t>
            </a:r>
          </a:p>
          <a:p>
            <a:pPr marL="457200" lvl="1" indent="0">
              <a:buNone/>
            </a:pPr>
            <a:endParaRPr lang="it-IT" dirty="0">
              <a:effectLst/>
            </a:endParaRPr>
          </a:p>
          <a:p>
            <a:pPr marL="514350" lvl="0" indent="-514350">
              <a:buFont typeface="+mj-lt"/>
              <a:buAutoNum type="arabicParenR" startAt="6"/>
            </a:pPr>
            <a:r>
              <a:rPr lang="it-IT" b="1" dirty="0">
                <a:solidFill>
                  <a:schemeClr val="accent4"/>
                </a:solidFill>
                <a:effectLst/>
              </a:rPr>
              <a:t>Supportare il controllo interno </a:t>
            </a:r>
            <a:endParaRPr lang="it-IT" dirty="0">
              <a:solidFill>
                <a:schemeClr val="accent4"/>
              </a:solidFill>
              <a:effectLst/>
            </a:endParaRPr>
          </a:p>
          <a:p>
            <a:pPr lvl="1"/>
            <a:r>
              <a:rPr lang="it-IT" dirty="0">
                <a:solidFill>
                  <a:schemeClr val="bg1"/>
                </a:solidFill>
              </a:rPr>
              <a:t>Dare a l</a:t>
            </a:r>
            <a:r>
              <a:rPr lang="it-IT" dirty="0">
                <a:solidFill>
                  <a:schemeClr val="bg1"/>
                </a:solidFill>
                <a:effectLst/>
              </a:rPr>
              <a:t>’utente </a:t>
            </a:r>
            <a:r>
              <a:rPr lang="it-IT" dirty="0">
                <a:solidFill>
                  <a:schemeClr val="bg1"/>
                </a:solidFill>
              </a:rPr>
              <a:t>l</a:t>
            </a:r>
            <a:r>
              <a:rPr lang="it-IT" dirty="0">
                <a:solidFill>
                  <a:schemeClr val="bg1"/>
                </a:solidFill>
                <a:effectLst/>
              </a:rPr>
              <a:t>a sensazione di essere il responsabile del sistema, e il dialogo è sempre condotto dall'utente. </a:t>
            </a:r>
          </a:p>
          <a:p>
            <a:pPr marL="914400" lvl="1" indent="-457200">
              <a:buFont typeface="+mj-lt"/>
              <a:buAutoNum type="arabicParenR" startAt="6"/>
            </a:pPr>
            <a:endParaRPr lang="it-IT" dirty="0">
              <a:effectLst/>
            </a:endParaRPr>
          </a:p>
          <a:p>
            <a:pPr marL="514350" lvl="0" indent="-514350">
              <a:buFont typeface="+mj-lt"/>
              <a:buAutoNum type="arabicParenR" startAt="6"/>
            </a:pPr>
            <a:r>
              <a:rPr lang="it-IT" b="1" i="1" dirty="0">
                <a:solidFill>
                  <a:schemeClr val="accent4"/>
                </a:solidFill>
                <a:effectLst/>
              </a:rPr>
              <a:t>Ridurre il carico della memoria a breve termine</a:t>
            </a:r>
            <a:endParaRPr lang="it-IT" dirty="0">
              <a:solidFill>
                <a:schemeClr val="accent4"/>
              </a:solidFill>
              <a:effectLst/>
            </a:endParaRPr>
          </a:p>
          <a:p>
            <a:pPr lvl="1"/>
            <a:r>
              <a:rPr lang="it-IT" dirty="0">
                <a:solidFill>
                  <a:schemeClr val="bg1"/>
                </a:solidFill>
                <a:effectLst/>
              </a:rPr>
              <a:t>L'interazione si basa sul riconoscimento dei comandi, che sono descritti da nomi significativi. Inoltre si è cercato di mantenere il display semplice, e ridurre la frequenza di spostamenti di finestre.</a:t>
            </a:r>
          </a:p>
        </p:txBody>
      </p:sp>
    </p:spTree>
    <p:extLst>
      <p:ext uri="{BB962C8B-B14F-4D97-AF65-F5344CB8AC3E}">
        <p14:creationId xmlns:p14="http://schemas.microsoft.com/office/powerpoint/2010/main" val="2282644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13775" y="618517"/>
            <a:ext cx="10364451" cy="661643"/>
          </a:xfrm>
        </p:spPr>
        <p:txBody>
          <a:bodyPr>
            <a:normAutofit/>
          </a:bodyPr>
          <a:lstStyle/>
          <a:p>
            <a:pPr algn="ctr"/>
            <a:r>
              <a:rPr lang="it-IT" sz="3200" b="1" dirty="0">
                <a:solidFill>
                  <a:srgbClr val="FFFF00"/>
                </a:solidFill>
                <a:effectLst/>
              </a:rPr>
              <a:t>Modifiche </a:t>
            </a:r>
            <a:r>
              <a:rPr lang="it-IT" sz="3200" b="1" dirty="0" err="1">
                <a:solidFill>
                  <a:srgbClr val="FFFF00"/>
                </a:solidFill>
                <a:effectLst/>
              </a:rPr>
              <a:t>pre</a:t>
            </a:r>
            <a:r>
              <a:rPr lang="it-IT" sz="3200" b="1" dirty="0">
                <a:solidFill>
                  <a:srgbClr val="FFFF00"/>
                </a:solidFill>
                <a:effectLst/>
              </a:rPr>
              <a:t>-implementazioni</a:t>
            </a:r>
            <a:endParaRPr lang="it-IT" sz="3200" dirty="0">
              <a:solidFill>
                <a:srgbClr val="FFFF00"/>
              </a:solidFill>
            </a:endParaRPr>
          </a:p>
        </p:txBody>
      </p:sp>
      <p:pic>
        <p:nvPicPr>
          <p:cNvPr id="4" name="Immagine 3"/>
          <p:cNvPicPr>
            <a:picLocks noChangeAspect="1"/>
          </p:cNvPicPr>
          <p:nvPr/>
        </p:nvPicPr>
        <p:blipFill>
          <a:blip r:embed="rId2"/>
          <a:stretch>
            <a:fillRect/>
          </a:stretch>
        </p:blipFill>
        <p:spPr>
          <a:xfrm>
            <a:off x="1333583" y="1755823"/>
            <a:ext cx="9524833" cy="3507729"/>
          </a:xfrm>
          <a:prstGeom prst="rect">
            <a:avLst/>
          </a:prstGeom>
        </p:spPr>
      </p:pic>
    </p:spTree>
    <p:extLst>
      <p:ext uri="{BB962C8B-B14F-4D97-AF65-F5344CB8AC3E}">
        <p14:creationId xmlns:p14="http://schemas.microsoft.com/office/powerpoint/2010/main" val="465789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818005"/>
          </a:xfrm>
        </p:spPr>
        <p:txBody>
          <a:bodyPr>
            <a:normAutofit fontScale="90000"/>
          </a:bodyPr>
          <a:lstStyle/>
          <a:p>
            <a:pPr algn="ctr"/>
            <a:r>
              <a:rPr lang="it-IT" sz="2800" b="1" dirty="0">
                <a:solidFill>
                  <a:srgbClr val="FFFF00"/>
                </a:solidFill>
                <a:effectLst/>
              </a:rPr>
              <a:t>Descrizione della parte svolta da ciascun componente del progetto</a:t>
            </a:r>
            <a:br>
              <a:rPr lang="it-IT" sz="2800" b="1" dirty="0">
                <a:solidFill>
                  <a:srgbClr val="FFFF00"/>
                </a:solidFill>
                <a:effectLst/>
              </a:rPr>
            </a:br>
            <a:br>
              <a:rPr lang="it-IT" sz="2800" b="1" dirty="0">
                <a:solidFill>
                  <a:srgbClr val="FFFF00"/>
                </a:solidFill>
                <a:effectLst/>
              </a:rPr>
            </a:br>
            <a:r>
              <a:rPr lang="it-IT" sz="2800" b="1" dirty="0">
                <a:solidFill>
                  <a:srgbClr val="FFFF00"/>
                </a:solidFill>
                <a:effectLst/>
              </a:rPr>
              <a:t>( Percentuale di apporto su ogni parte dell’assignment 1)</a:t>
            </a:r>
            <a:br>
              <a:rPr lang="it-IT" dirty="0">
                <a:effectLst/>
              </a:rPr>
            </a:br>
            <a:endParaRPr lang="it-IT" dirty="0"/>
          </a:p>
        </p:txBody>
      </p:sp>
      <p:pic>
        <p:nvPicPr>
          <p:cNvPr id="5" name="Segnaposto contenuto 4"/>
          <p:cNvPicPr>
            <a:picLocks noGrp="1" noChangeAspect="1"/>
          </p:cNvPicPr>
          <p:nvPr>
            <p:ph idx="1"/>
          </p:nvPr>
        </p:nvPicPr>
        <p:blipFill>
          <a:blip r:embed="rId2"/>
          <a:stretch>
            <a:fillRect/>
          </a:stretch>
        </p:blipFill>
        <p:spPr>
          <a:xfrm>
            <a:off x="921181" y="2613671"/>
            <a:ext cx="10432619" cy="2699349"/>
          </a:xfrm>
        </p:spPr>
      </p:pic>
    </p:spTree>
    <p:extLst>
      <p:ext uri="{BB962C8B-B14F-4D97-AF65-F5344CB8AC3E}">
        <p14:creationId xmlns:p14="http://schemas.microsoft.com/office/powerpoint/2010/main" val="4219377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endParaRPr lang="it-IT"/>
          </a:p>
        </p:txBody>
      </p:sp>
      <p:pic>
        <p:nvPicPr>
          <p:cNvPr id="7" name="Immagine 6"/>
          <p:cNvPicPr>
            <a:picLocks noChangeAspect="1"/>
          </p:cNvPicPr>
          <p:nvPr/>
        </p:nvPicPr>
        <p:blipFill>
          <a:blip r:embed="rId2"/>
          <a:stretch>
            <a:fillRect/>
          </a:stretch>
        </p:blipFill>
        <p:spPr>
          <a:xfrm>
            <a:off x="0" y="-39756"/>
            <a:ext cx="12192000" cy="6858000"/>
          </a:xfrm>
          <a:prstGeom prst="rect">
            <a:avLst/>
          </a:prstGeom>
        </p:spPr>
      </p:pic>
      <p:pic>
        <p:nvPicPr>
          <p:cNvPr id="8" name="Immagine 7"/>
          <p:cNvPicPr>
            <a:picLocks noChangeAspect="1"/>
          </p:cNvPicPr>
          <p:nvPr/>
        </p:nvPicPr>
        <p:blipFill>
          <a:blip r:embed="rId3"/>
          <a:stretch>
            <a:fillRect/>
          </a:stretch>
        </p:blipFill>
        <p:spPr>
          <a:xfrm>
            <a:off x="7658100" y="4338638"/>
            <a:ext cx="2628900" cy="2628900"/>
          </a:xfrm>
          <a:prstGeom prst="rect">
            <a:avLst/>
          </a:prstGeom>
        </p:spPr>
      </p:pic>
    </p:spTree>
    <p:extLst>
      <p:ext uri="{BB962C8B-B14F-4D97-AF65-F5344CB8AC3E}">
        <p14:creationId xmlns:p14="http://schemas.microsoft.com/office/powerpoint/2010/main" val="4860473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804919" y="5091077"/>
            <a:ext cx="6406714" cy="987670"/>
          </a:xfrm>
        </p:spPr>
        <p:txBody>
          <a:bodyPr vert="horz" lIns="91440" tIns="45720" rIns="91440" bIns="45720" rtlCol="0" anchor="t">
            <a:normAutofit fontScale="92500" lnSpcReduction="10000"/>
          </a:bodyPr>
          <a:lstStyle/>
          <a:p>
            <a:pPr marL="0" indent="0">
              <a:buNone/>
            </a:pPr>
            <a:endParaRPr lang="it-IT" dirty="0"/>
          </a:p>
          <a:p>
            <a:pPr marL="0" indent="0">
              <a:buNone/>
            </a:pPr>
            <a:r>
              <a:rPr lang="IT-IT" sz="1800" dirty="0">
                <a:solidFill>
                  <a:schemeClr val="bg1"/>
                </a:solidFill>
                <a:effectLst/>
              </a:rPr>
              <a:t>A Tale scopo, si vuole realizzare un sistema software che sia in grado di gestire il magazzino e la contabilità di un sito di e-commerce. </a:t>
            </a:r>
            <a:endParaRPr lang="it-IT" sz="1800" dirty="0">
              <a:solidFill>
                <a:schemeClr val="bg1"/>
              </a:solidFill>
              <a:effectLst/>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535" y="2566001"/>
            <a:ext cx="2715065" cy="1812828"/>
          </a:xfrm>
          <a:prstGeom prst="rect">
            <a:avLst/>
          </a:prstGeom>
        </p:spPr>
      </p:pic>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843" y="890955"/>
            <a:ext cx="3888412" cy="1329837"/>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946" y="4609436"/>
            <a:ext cx="2941515" cy="1948176"/>
          </a:xfrm>
          <a:prstGeom prst="rect">
            <a:avLst/>
          </a:prstGeom>
        </p:spPr>
      </p:pic>
      <p:sp>
        <p:nvSpPr>
          <p:cNvPr id="6" name="Rettangolo 5"/>
          <p:cNvSpPr/>
          <p:nvPr/>
        </p:nvSpPr>
        <p:spPr>
          <a:xfrm>
            <a:off x="726831" y="1232707"/>
            <a:ext cx="6096000" cy="646331"/>
          </a:xfrm>
          <a:prstGeom prst="rect">
            <a:avLst/>
          </a:prstGeom>
        </p:spPr>
        <p:txBody>
          <a:bodyPr>
            <a:spAutoFit/>
          </a:bodyPr>
          <a:lstStyle/>
          <a:p>
            <a:r>
              <a:rPr lang="it-IT" dirty="0">
                <a:solidFill>
                  <a:schemeClr val="bg1"/>
                </a:solidFill>
              </a:rPr>
              <a:t>La gestione è la conduzione economica e amministrativa di un‘ impresa o di un‘ attività commerciale.</a:t>
            </a:r>
          </a:p>
        </p:txBody>
      </p:sp>
      <p:sp>
        <p:nvSpPr>
          <p:cNvPr id="7" name="Rettangolo 6"/>
          <p:cNvSpPr/>
          <p:nvPr/>
        </p:nvSpPr>
        <p:spPr>
          <a:xfrm>
            <a:off x="4154843" y="2624028"/>
            <a:ext cx="6936412" cy="1477328"/>
          </a:xfrm>
          <a:prstGeom prst="rect">
            <a:avLst/>
          </a:prstGeom>
        </p:spPr>
        <p:txBody>
          <a:bodyPr wrap="square" anchor="t">
            <a:spAutoFit/>
          </a:bodyPr>
          <a:lstStyle/>
          <a:p>
            <a:r>
              <a:rPr lang="IT-IT" dirty="0">
                <a:solidFill>
                  <a:schemeClr val="bg1"/>
                </a:solidFill>
              </a:rPr>
              <a:t>Il problema che si vuole affrontare è proprio la gestione di qualsiasi attività, come, ad esempio, siti di e-commerce, ovvero siti che propongono la vendita di prodotti online, ma che non hanno un metodo di gestione efficace e che migliori la condizione di controllo dei prodotti e del flusso economico.  </a:t>
            </a:r>
          </a:p>
        </p:txBody>
      </p:sp>
    </p:spTree>
    <p:extLst>
      <p:ext uri="{BB962C8B-B14F-4D97-AF65-F5344CB8AC3E}">
        <p14:creationId xmlns:p14="http://schemas.microsoft.com/office/powerpoint/2010/main" val="9110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487" y="236213"/>
            <a:ext cx="2619375" cy="1743075"/>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70" y="1754832"/>
            <a:ext cx="2615243" cy="1634527"/>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2554" y="3692497"/>
            <a:ext cx="2146308" cy="1181553"/>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889" y="5019167"/>
            <a:ext cx="2390502" cy="1588981"/>
          </a:xfrm>
          <a:prstGeom prst="rect">
            <a:avLst/>
          </a:prstGeom>
        </p:spPr>
      </p:pic>
      <p:sp>
        <p:nvSpPr>
          <p:cNvPr id="8" name="Rettangolo 7"/>
          <p:cNvSpPr/>
          <p:nvPr/>
        </p:nvSpPr>
        <p:spPr>
          <a:xfrm>
            <a:off x="887270" y="632591"/>
            <a:ext cx="6096000" cy="646331"/>
          </a:xfrm>
          <a:prstGeom prst="rect">
            <a:avLst/>
          </a:prstGeom>
        </p:spPr>
        <p:txBody>
          <a:bodyPr>
            <a:spAutoFit/>
          </a:bodyPr>
          <a:lstStyle/>
          <a:p>
            <a:r>
              <a:rPr lang="it-IT" dirty="0">
                <a:solidFill>
                  <a:schemeClr val="bg1"/>
                </a:solidFill>
              </a:rPr>
              <a:t>Esso deve consentire la gestione della contabilità relativa agli ordini effettuati dai clienti sul sito e della gestione degli stessi. </a:t>
            </a:r>
          </a:p>
        </p:txBody>
      </p:sp>
      <p:sp>
        <p:nvSpPr>
          <p:cNvPr id="9" name="Rettangolo 8"/>
          <p:cNvSpPr/>
          <p:nvPr/>
        </p:nvSpPr>
        <p:spPr>
          <a:xfrm>
            <a:off x="3820391" y="2291469"/>
            <a:ext cx="7146827" cy="923330"/>
          </a:xfrm>
          <a:prstGeom prst="rect">
            <a:avLst/>
          </a:prstGeom>
        </p:spPr>
        <p:txBody>
          <a:bodyPr wrap="square">
            <a:spAutoFit/>
          </a:bodyPr>
          <a:lstStyle/>
          <a:p>
            <a:r>
              <a:rPr lang="it-IT" dirty="0">
                <a:solidFill>
                  <a:schemeClr val="bg1"/>
                </a:solidFill>
              </a:rPr>
              <a:t>Deve essere inoltre possibile gestire i prodotti presenti in magazzino, offrendo la possibilità di mantenere in memoria le informazioni relative a ciascun prodotto, ordine, pagamento e spesa.</a:t>
            </a:r>
          </a:p>
        </p:txBody>
      </p:sp>
      <p:sp>
        <p:nvSpPr>
          <p:cNvPr id="10" name="Rettangolo 9"/>
          <p:cNvSpPr/>
          <p:nvPr/>
        </p:nvSpPr>
        <p:spPr>
          <a:xfrm>
            <a:off x="708074" y="3749945"/>
            <a:ext cx="6096000" cy="923330"/>
          </a:xfrm>
          <a:prstGeom prst="rect">
            <a:avLst/>
          </a:prstGeom>
        </p:spPr>
        <p:txBody>
          <a:bodyPr>
            <a:spAutoFit/>
          </a:bodyPr>
          <a:lstStyle/>
          <a:p>
            <a:r>
              <a:rPr lang="it-IT" dirty="0">
                <a:solidFill>
                  <a:schemeClr val="bg1"/>
                </a:solidFill>
              </a:rPr>
              <a:t>Il sistema deve consentire l’ inserimento, la visualizzazione, la modifica e la ricerca dei prodotti, la visualizzazione degli ordini effettuati dal sito e la possibilità di contrassegnarli come evasi.</a:t>
            </a:r>
          </a:p>
        </p:txBody>
      </p:sp>
      <p:sp>
        <p:nvSpPr>
          <p:cNvPr id="12" name="Rettangolo 11"/>
          <p:cNvSpPr/>
          <p:nvPr/>
        </p:nvSpPr>
        <p:spPr>
          <a:xfrm>
            <a:off x="4294335" y="5628991"/>
            <a:ext cx="7016438" cy="369332"/>
          </a:xfrm>
          <a:prstGeom prst="rect">
            <a:avLst/>
          </a:prstGeom>
        </p:spPr>
        <p:txBody>
          <a:bodyPr wrap="square">
            <a:spAutoFit/>
          </a:bodyPr>
          <a:lstStyle/>
          <a:p>
            <a:r>
              <a:rPr lang="it-IT" dirty="0">
                <a:solidFill>
                  <a:schemeClr val="bg1"/>
                </a:solidFill>
              </a:rPr>
              <a:t>Il sistema, inoltre, deve essere in grado di calcolare e detrarre le spese. </a:t>
            </a:r>
          </a:p>
        </p:txBody>
      </p:sp>
    </p:spTree>
    <p:extLst>
      <p:ext uri="{BB962C8B-B14F-4D97-AF65-F5344CB8AC3E}">
        <p14:creationId xmlns:p14="http://schemas.microsoft.com/office/powerpoint/2010/main" val="88182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FF00"/>
                </a:solidFill>
              </a:rPr>
              <a:t>Obiettivo Finale</a:t>
            </a:r>
          </a:p>
        </p:txBody>
      </p:sp>
      <p:sp>
        <p:nvSpPr>
          <p:cNvPr id="3" name="Segnaposto contenuto 2"/>
          <p:cNvSpPr>
            <a:spLocks noGrp="1"/>
          </p:cNvSpPr>
          <p:nvPr>
            <p:ph idx="1"/>
          </p:nvPr>
        </p:nvSpPr>
        <p:spPr/>
        <p:txBody>
          <a:bodyPr vert="horz" lIns="91440" tIns="45720" rIns="91440" bIns="45720" rtlCol="0" anchor="t">
            <a:normAutofit/>
          </a:bodyPr>
          <a:lstStyle/>
          <a:p>
            <a:r>
              <a:rPr lang="IT-IT" dirty="0">
                <a:solidFill>
                  <a:schemeClr val="bg1"/>
                </a:solidFill>
              </a:rPr>
              <a:t>Aiutare le vecchie aziende ad entrare nell'era moderna, creando un software che sia facile da utilizzare, intuitivo e che aiuti l’utente     nell' iterazione rispondendo ad ogni suo dubbio e guidandolo in ogni suo passo.</a:t>
            </a:r>
            <a:endParaRPr lang="IT-IT" dirty="0"/>
          </a:p>
        </p:txBody>
      </p:sp>
    </p:spTree>
    <p:extLst>
      <p:ext uri="{BB962C8B-B14F-4D97-AF65-F5344CB8AC3E}">
        <p14:creationId xmlns:p14="http://schemas.microsoft.com/office/powerpoint/2010/main" val="252564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747596"/>
          </a:xfrm>
        </p:spPr>
        <p:txBody>
          <a:bodyPr>
            <a:normAutofit fontScale="90000"/>
          </a:bodyPr>
          <a:lstStyle/>
          <a:p>
            <a:pPr algn="ctr"/>
            <a:r>
              <a:rPr lang="en-GB" b="1" dirty="0">
                <a:solidFill>
                  <a:srgbClr val="FFFF00"/>
                </a:solidFill>
                <a:effectLst/>
              </a:rPr>
              <a:t>Analisi del contesto </a:t>
            </a:r>
            <a:br>
              <a:rPr lang="en-GB" b="1" dirty="0">
                <a:effectLst/>
              </a:rPr>
            </a:br>
            <a:br>
              <a:rPr lang="en-GB" sz="2400" b="1" dirty="0">
                <a:effectLst/>
              </a:rPr>
            </a:br>
            <a:r>
              <a:rPr lang="en-GB" sz="2700" b="1" dirty="0">
                <a:solidFill>
                  <a:srgbClr val="FFFF00"/>
                </a:solidFill>
                <a:effectLst/>
              </a:rPr>
              <a:t>( Processo di sviluppo dei personaggi e dei loro obiettivi )</a:t>
            </a:r>
            <a:br>
              <a:rPr lang="it-IT" sz="2700" dirty="0">
                <a:effectLst/>
              </a:rPr>
            </a:br>
            <a:endParaRPr lang="it-IT" sz="2700" dirty="0"/>
          </a:p>
        </p:txBody>
      </p:sp>
      <p:sp>
        <p:nvSpPr>
          <p:cNvPr id="3" name="Segnaposto contenuto 2"/>
          <p:cNvSpPr>
            <a:spLocks noGrp="1"/>
          </p:cNvSpPr>
          <p:nvPr>
            <p:ph idx="1"/>
          </p:nvPr>
        </p:nvSpPr>
        <p:spPr>
          <a:xfrm>
            <a:off x="1095375" y="3877183"/>
            <a:ext cx="5562600" cy="2453767"/>
          </a:xfrm>
        </p:spPr>
        <p:txBody>
          <a:bodyPr vert="horz" lIns="91440" tIns="45720" rIns="91440" bIns="45720" rtlCol="0" anchor="t">
            <a:normAutofit fontScale="85000" lnSpcReduction="20000"/>
          </a:bodyPr>
          <a:lstStyle/>
          <a:p>
            <a:pPr>
              <a:spcBef>
                <a:spcPts val="0"/>
              </a:spcBef>
            </a:pPr>
            <a:endParaRPr lang="en-GB" dirty="0">
              <a:effectLst/>
            </a:endParaRPr>
          </a:p>
          <a:p>
            <a:pPr marL="0" indent="0">
              <a:spcBef>
                <a:spcPts val="0"/>
              </a:spcBef>
              <a:buNone/>
            </a:pPr>
            <a:endParaRPr lang="en-GB" dirty="0">
              <a:effectLst/>
            </a:endParaRPr>
          </a:p>
          <a:p>
            <a:pPr marL="0" indent="0">
              <a:spcBef>
                <a:spcPts val="0"/>
              </a:spcBef>
              <a:buNone/>
            </a:pPr>
            <a:endParaRPr lang="it-IT" dirty="0">
              <a:effectLst/>
            </a:endParaRPr>
          </a:p>
          <a:p>
            <a:pPr marL="0" indent="0">
              <a:buNone/>
            </a:pPr>
            <a:r>
              <a:rPr lang="IT-IT" dirty="0">
                <a:solidFill>
                  <a:srgbClr val="FFFFFF"/>
                </a:solidFill>
              </a:rPr>
              <a:t>Basandoci, quindi, su relazioni e ricerche nel contesto, siamo riusciti ad identificare i casi in cui il nostro software può migliorare la situazione gestionale dell’azienda al fine di apportare miglioramenti.</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225" y="4010025"/>
            <a:ext cx="4165989" cy="2343369"/>
          </a:xfrm>
          <a:prstGeom prst="rect">
            <a:avLst/>
          </a:prstGeom>
        </p:spPr>
      </p:pic>
      <p:sp>
        <p:nvSpPr>
          <p:cNvPr id="5" name="Rettangolo 4"/>
          <p:cNvSpPr/>
          <p:nvPr/>
        </p:nvSpPr>
        <p:spPr>
          <a:xfrm>
            <a:off x="5345723" y="2214694"/>
            <a:ext cx="6471139" cy="1754326"/>
          </a:xfrm>
          <a:prstGeom prst="rect">
            <a:avLst/>
          </a:prstGeom>
        </p:spPr>
        <p:txBody>
          <a:bodyPr wrap="square" anchor="t">
            <a:spAutoFit/>
          </a:bodyPr>
          <a:lstStyle/>
          <a:p>
            <a:endParaRPr lang="IT-IT" dirty="0">
              <a:solidFill>
                <a:schemeClr val="bg1"/>
              </a:solidFill>
            </a:endParaRPr>
          </a:p>
          <a:p>
            <a:r>
              <a:rPr lang="EN-GB" sz="2400" dirty="0"/>
              <a:t> </a:t>
            </a:r>
            <a:r>
              <a:rPr lang="IT-IT" sz="2400" dirty="0">
                <a:solidFill>
                  <a:srgbClr val="FFFFFF"/>
                </a:solidFill>
              </a:rPr>
              <a:t>Il software, dovrà essere utilizzato, dai dipendenti responsabili della contabilità e dai dipendenti del Magazzino.</a:t>
            </a:r>
          </a:p>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40669"/>
            <a:ext cx="3818225" cy="2470993"/>
          </a:xfrm>
          <a:prstGeom prst="rect">
            <a:avLst/>
          </a:prstGeom>
        </p:spPr>
      </p:pic>
    </p:spTree>
    <p:extLst>
      <p:ext uri="{BB962C8B-B14F-4D97-AF65-F5344CB8AC3E}">
        <p14:creationId xmlns:p14="http://schemas.microsoft.com/office/powerpoint/2010/main" val="49634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345723" y="3348111"/>
            <a:ext cx="5819023" cy="2419643"/>
          </a:xfrm>
        </p:spPr>
        <p:txBody>
          <a:bodyPr vert="horz" lIns="91440" tIns="45720" rIns="91440" bIns="45720" rtlCol="0" anchor="t">
            <a:normAutofit/>
          </a:bodyPr>
          <a:lstStyle/>
          <a:p>
            <a:pPr marL="0" indent="0">
              <a:spcBef>
                <a:spcPts val="0"/>
              </a:spcBef>
              <a:buNone/>
            </a:pPr>
            <a:endParaRPr lang="it-IT" dirty="0">
              <a:effectLst/>
            </a:endParaRPr>
          </a:p>
          <a:p>
            <a:pPr marL="0" indent="0">
              <a:spcBef>
                <a:spcPts val="0"/>
              </a:spcBef>
              <a:buNone/>
            </a:pPr>
            <a:r>
              <a:rPr lang="IT-IT" sz="2400" dirty="0">
                <a:solidFill>
                  <a:schemeClr val="bg1"/>
                </a:solidFill>
                <a:effectLst/>
              </a:rPr>
              <a:t>Quindi, attraverso l'individuazione delle esigenze e dei task dei singoli utenti, poter individuare le caratteristiche più richieste al fine di migliorare il software per gli utenti a cui è rivolto.</a:t>
            </a:r>
            <a:endParaRPr lang="it-IT" sz="2400" dirty="0">
              <a:solidFill>
                <a:schemeClr val="bg1"/>
              </a:solidFill>
              <a:effectLst/>
            </a:endParaRPr>
          </a:p>
          <a:p>
            <a:pPr marL="0" indent="0">
              <a:buNone/>
            </a:pPr>
            <a:endParaRPr 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872" y="1116801"/>
            <a:ext cx="2878874" cy="1224241"/>
          </a:xfrm>
          <a:prstGeom prst="rect">
            <a:avLst/>
          </a:prstGeom>
        </p:spPr>
      </p:pic>
      <p:sp>
        <p:nvSpPr>
          <p:cNvPr id="4" name="Rettangolo 3"/>
          <p:cNvSpPr/>
          <p:nvPr/>
        </p:nvSpPr>
        <p:spPr>
          <a:xfrm>
            <a:off x="1006539" y="1140713"/>
            <a:ext cx="6547812" cy="1938992"/>
          </a:xfrm>
          <a:prstGeom prst="rect">
            <a:avLst/>
          </a:prstGeom>
        </p:spPr>
        <p:txBody>
          <a:bodyPr wrap="square" anchor="t">
            <a:spAutoFit/>
          </a:bodyPr>
          <a:lstStyle/>
          <a:p>
            <a:r>
              <a:rPr lang="IT-IT" sz="2400" dirty="0">
                <a:solidFill>
                  <a:schemeClr val="bg1"/>
                </a:solidFill>
              </a:rPr>
              <a:t>Al fine di individuare informazioni utili a delineare i profili utenti, abbiamo deciso, inoltre, di intervistare vari soggetti per capire ciò che i potenziali utenti vorrebbero vedere in un design, individuandone esigenze e task.</a:t>
            </a:r>
          </a:p>
        </p:txBody>
      </p:sp>
      <p:pic>
        <p:nvPicPr>
          <p:cNvPr id="1026" name="Picture 2" descr="Risultati immagini per clien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48" y="3321041"/>
            <a:ext cx="3291010" cy="220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326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1202</TotalTime>
  <Words>2093</Words>
  <Application>Microsoft Office PowerPoint</Application>
  <PresentationFormat>Widescreen</PresentationFormat>
  <Paragraphs>234</Paragraphs>
  <Slides>43</Slides>
  <Notes>5</Notes>
  <HiddenSlides>0</HiddenSlides>
  <MMClips>0</MMClips>
  <ScaleCrop>false</ScaleCrop>
  <HeadingPairs>
    <vt:vector size="4" baseType="variant">
      <vt:variant>
        <vt:lpstr>Tema</vt:lpstr>
      </vt:variant>
      <vt:variant>
        <vt:i4>1</vt:i4>
      </vt:variant>
      <vt:variant>
        <vt:lpstr>Titoli diapositive</vt:lpstr>
      </vt:variant>
      <vt:variant>
        <vt:i4>43</vt:i4>
      </vt:variant>
    </vt:vector>
  </HeadingPairs>
  <TitlesOfParts>
    <vt:vector size="44" baseType="lpstr">
      <vt:lpstr>Tema di Office</vt:lpstr>
      <vt:lpstr> </vt:lpstr>
      <vt:lpstr> Struttura di gestione del gruppo di progetto</vt:lpstr>
      <vt:lpstr>Descrizione del problema</vt:lpstr>
      <vt:lpstr>Descrizione del Problema</vt:lpstr>
      <vt:lpstr>Presentazione standard di PowerPoint</vt:lpstr>
      <vt:lpstr>Presentazione standard di PowerPoint</vt:lpstr>
      <vt:lpstr>Obiettivo Finale</vt:lpstr>
      <vt:lpstr>Analisi del contesto   ( Processo di sviluppo dei personaggi e dei loro obiettivi ) </vt:lpstr>
      <vt:lpstr>Presentazione standard di PowerPoint</vt:lpstr>
      <vt:lpstr>    Sorgenti per Raccolta Dati </vt:lpstr>
      <vt:lpstr>  Descrizione dei personaggi e dei goal                                           </vt:lpstr>
      <vt:lpstr>Presentazione standard di PowerPoint</vt:lpstr>
      <vt:lpstr>Presentazione standard di PowerPoint</vt:lpstr>
      <vt:lpstr>Presentazione standard di PowerPoint</vt:lpstr>
      <vt:lpstr>Descrizione dei task</vt:lpstr>
      <vt:lpstr>Presentazione standard di PowerPoint</vt:lpstr>
      <vt:lpstr>Presentazione standard di PowerPoint</vt:lpstr>
      <vt:lpstr>Rifornimento di prodotti</vt:lpstr>
      <vt:lpstr> Inserimento di un dipendente </vt:lpstr>
      <vt:lpstr>Revisioni a personaggi/analisi dei task </vt:lpstr>
      <vt:lpstr>                     Analisi Comparativa</vt:lpstr>
      <vt:lpstr>Presentazione standard di PowerPoint</vt:lpstr>
      <vt:lpstr>3.   Software Generico Visionando anche software più moderni,  incominciamo a vedere interfacce  sviluppata in modo migliore, avendo delle  immagini vicino a i campi di inserimento, ma anche in questo caso denotiamo l’assenza di opportuni metodi che aiutano l’utente in ogni suo minimo dubbio.</vt:lpstr>
      <vt:lpstr>  Idee iniziali di progetto   </vt:lpstr>
      <vt:lpstr>Presentazione standard di PowerPoint</vt:lpstr>
      <vt:lpstr>Presentazione standard di PowerPoint</vt:lpstr>
      <vt:lpstr>Presentazione standard di PowerPoint</vt:lpstr>
      <vt:lpstr>Mockup</vt:lpstr>
      <vt:lpstr>Presentazione standard di PowerPoint</vt:lpstr>
      <vt:lpstr>Presentazione standard di PowerPoint</vt:lpstr>
      <vt:lpstr>Presentazione standard di PowerPoint</vt:lpstr>
      <vt:lpstr> Breve descrizione dei pattern utilizzati </vt:lpstr>
      <vt:lpstr> Relazione sulla tecnica di valutazione  del design </vt:lpstr>
      <vt:lpstr>Presentazione standard di PowerPoint</vt:lpstr>
      <vt:lpstr>Presentazione standard di PowerPoint</vt:lpstr>
      <vt:lpstr>Presentazione standard di PowerPoint</vt:lpstr>
      <vt:lpstr> Relazione sul testing di usabilità che avete effettuato con gli utenti </vt:lpstr>
      <vt:lpstr>Presentazione standard di PowerPoint</vt:lpstr>
      <vt:lpstr>Presentazione standard di PowerPoint</vt:lpstr>
      <vt:lpstr>Presentazione standard di PowerPoint</vt:lpstr>
      <vt:lpstr>Modifiche pre-implementazioni</vt:lpstr>
      <vt:lpstr>Descrizione della parte svolta da ciascun componente del progetto  ( Percentuale di apporto su ogni parte dell’assignment 1)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Iterazione Uomo macchina (ium)</dc:title>
  <dc:creator>Mattia Taglianetti</dc:creator>
  <cp:lastModifiedBy>Gennaro Russo</cp:lastModifiedBy>
  <cp:revision>210</cp:revision>
  <dcterms:created xsi:type="dcterms:W3CDTF">2016-12-07T14:26:00Z</dcterms:created>
  <dcterms:modified xsi:type="dcterms:W3CDTF">2016-12-19T20:05:15Z</dcterms:modified>
</cp:coreProperties>
</file>